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</p:sldMasterIdLst>
  <p:notesMasterIdLst>
    <p:notesMasterId r:id="rId41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74" r:id="rId13"/>
    <p:sldId id="262" r:id="rId14"/>
    <p:sldId id="263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64" r:id="rId31"/>
    <p:sldId id="265" r:id="rId32"/>
    <p:sldId id="266" r:id="rId33"/>
    <p:sldId id="267" r:id="rId34"/>
    <p:sldId id="268" r:id="rId35"/>
    <p:sldId id="269" r:id="rId36"/>
    <p:sldId id="270" r:id="rId37"/>
    <p:sldId id="271" r:id="rId38"/>
    <p:sldId id="272" r:id="rId39"/>
    <p:sldId id="273" r:id="rId4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3" d="100"/>
          <a:sy n="63" d="100"/>
        </p:scale>
        <p:origin x="-91" y="-3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viewProps" Target="viewProps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de-DE"/>
  <c:roundedCorners val="0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Datenreihe 1</c:v>
                </c:pt>
              </c:strCache>
            </c:strRef>
          </c:tx>
          <c:spPr>
            <a:solidFill>
              <a:srgbClr val="83B81A"/>
            </a:soli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categories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label 1</c:f>
              <c:strCache>
                <c:ptCount val="1"/>
                <c:pt idx="0">
                  <c:v>Datenreihe 2</c:v>
                </c:pt>
              </c:strCache>
            </c:strRef>
          </c:tx>
          <c:spPr>
            <a:solidFill>
              <a:srgbClr val="00844D"/>
            </a:soli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categories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1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label 2</c:f>
              <c:strCache>
                <c:ptCount val="1"/>
                <c:pt idx="0">
                  <c:v>Datenreihe 3</c:v>
                </c:pt>
              </c:strCache>
            </c:strRef>
          </c:tx>
          <c:spPr>
            <a:solidFill>
              <a:srgbClr val="707173"/>
            </a:soli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categories</c:f>
              <c:strCache>
                <c:ptCount val="4"/>
                <c:pt idx="0">
                  <c:v>Kategorie 1</c:v>
                </c:pt>
                <c:pt idx="1">
                  <c:v>Kategorie 2</c:v>
                </c:pt>
                <c:pt idx="2">
                  <c:v>Kategorie 3</c:v>
                </c:pt>
                <c:pt idx="3">
                  <c:v>Kategorie 4</c:v>
                </c:pt>
              </c:strCache>
            </c:strRef>
          </c:cat>
          <c:val>
            <c:numRef>
              <c:f>2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23714560"/>
        <c:axId val="123728640"/>
      </c:barChart>
      <c:catAx>
        <c:axId val="1237145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 w="6480">
            <a:solidFill>
              <a:srgbClr val="8B8B8B"/>
            </a:solidFill>
            <a:round/>
          </a:ln>
        </c:spPr>
        <c:txPr>
          <a:bodyPr/>
          <a:lstStyle/>
          <a:p>
            <a:pPr>
              <a:defRPr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defRPr>
            </a:pPr>
            <a:endParaRPr lang="de-DE"/>
          </a:p>
        </c:txPr>
        <c:crossAx val="123728640"/>
        <c:crosses val="autoZero"/>
        <c:auto val="1"/>
        <c:lblAlgn val="ctr"/>
        <c:lblOffset val="100"/>
        <c:noMultiLvlLbl val="1"/>
      </c:catAx>
      <c:valAx>
        <c:axId val="123728640"/>
        <c:scaling>
          <c:orientation val="minMax"/>
        </c:scaling>
        <c:delete val="0"/>
        <c:axPos val="l"/>
        <c:majorGridlines>
          <c:spPr>
            <a:ln w="6480">
              <a:solidFill>
                <a:srgbClr val="8B8B8B"/>
              </a:solidFill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6480">
            <a:solidFill>
              <a:srgbClr val="8B8B8B"/>
            </a:solidFill>
            <a:round/>
          </a:ln>
        </c:spPr>
        <c:txPr>
          <a:bodyPr/>
          <a:lstStyle/>
          <a:p>
            <a:pPr>
              <a:defRPr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defRPr>
            </a:pPr>
            <a:endParaRPr lang="de-DE"/>
          </a:p>
        </c:txPr>
        <c:crossAx val="123714560"/>
        <c:crosses val="autoZero"/>
        <c:crossBetween val="midCat"/>
      </c:valAx>
      <c:spPr>
        <a:solidFill>
          <a:srgbClr val="FFFFFF"/>
        </a:solidFill>
        <a:ln>
          <a:noFill/>
        </a:ln>
      </c:spPr>
    </c:plotArea>
    <c:legend>
      <c:legendPos val="r"/>
      <c:layout/>
      <c:overlay val="0"/>
      <c:spPr>
        <a:noFill/>
        <a:ln>
          <a:noFill/>
        </a:ln>
      </c:spPr>
    </c:legend>
    <c:plotVisOnly val="1"/>
    <c:dispBlanksAs val="gap"/>
    <c:showDLblsOverMax val="1"/>
  </c:chart>
  <c:spPr>
    <a:noFill/>
    <a:ln>
      <a:noFill/>
    </a:ln>
  </c:spPr>
</c:chartSpace>
</file>

<file path=ppt/media/image1.png>
</file>

<file path=ppt/media/image10.gif>
</file>

<file path=ppt/media/image11.jpeg>
</file>

<file path=ppt/media/image12.jpeg>
</file>

<file path=ppt/media/image13.jpe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23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232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233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234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34F54AF4-CB78-4291-9726-01EBF728F203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‹Nr.›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16888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8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E5871EC-1707-4EE1-99F9-4E57FAA0969E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2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824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0" name="CustomShape 2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ABC191AF-BE72-46AB-81E7-C206ABC663B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3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81334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4F54AF4-CB78-4291-9726-01EBF728F203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10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930183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algn="r"/>
            <a:fld id="{34F54AF4-CB78-4291-9726-01EBF728F203}" type="slidenum">
              <a:rPr lang="en-US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16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76922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Grafik 36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6" name="Grafik 75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Grafik 76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4" name="Grafik 113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5" name="Grafik 114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2" name="Grafik 151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53" name="Grafik 152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0" name="Grafik 189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91" name="Grafik 190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8" name="Grafik 227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229" name="Grafik 228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4"/>
          <p:cNvPicPr/>
          <p:nvPr/>
        </p:nvPicPr>
        <p:blipFill>
          <a:blip r:embed="rId14"/>
          <a:srcRect b="55418"/>
          <a:stretch/>
        </p:blipFill>
        <p:spPr>
          <a:xfrm>
            <a:off x="-2520" y="6434280"/>
            <a:ext cx="12193560" cy="426600"/>
          </a:xfrm>
          <a:prstGeom prst="rect">
            <a:avLst/>
          </a:prstGeom>
          <a:ln w="9360">
            <a:noFill/>
          </a:ln>
        </p:spPr>
      </p:pic>
      <p:pic>
        <p:nvPicPr>
          <p:cNvPr id="6" name="Picture 13"/>
          <p:cNvPicPr/>
          <p:nvPr/>
        </p:nvPicPr>
        <p:blipFill>
          <a:blip r:embed="rId15"/>
          <a:stretch/>
        </p:blipFill>
        <p:spPr>
          <a:xfrm>
            <a:off x="10299960" y="116640"/>
            <a:ext cx="1772280" cy="719280"/>
          </a:xfrm>
          <a:prstGeom prst="rect">
            <a:avLst/>
          </a:prstGeom>
          <a:ln>
            <a:noFill/>
          </a:ln>
        </p:spPr>
      </p:pic>
      <p:pic>
        <p:nvPicPr>
          <p:cNvPr id="2" name="Picture 15"/>
          <p:cNvPicPr/>
          <p:nvPr/>
        </p:nvPicPr>
        <p:blipFill>
          <a:blip r:embed="rId16"/>
          <a:srcRect l="6067" r="6067" b="21926"/>
          <a:stretch/>
        </p:blipFill>
        <p:spPr>
          <a:xfrm>
            <a:off x="0" y="1484640"/>
            <a:ext cx="12191400" cy="3521880"/>
          </a:xfrm>
          <a:prstGeom prst="rect">
            <a:avLst/>
          </a:prstGeom>
          <a:ln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14"/>
          <p:cNvPicPr/>
          <p:nvPr/>
        </p:nvPicPr>
        <p:blipFill>
          <a:blip r:embed="rId14"/>
          <a:srcRect b="55418"/>
          <a:stretch/>
        </p:blipFill>
        <p:spPr>
          <a:xfrm>
            <a:off x="-2520" y="6434280"/>
            <a:ext cx="12193560" cy="426600"/>
          </a:xfrm>
          <a:prstGeom prst="rect">
            <a:avLst/>
          </a:prstGeom>
          <a:ln w="9360">
            <a:noFill/>
          </a:ln>
        </p:spPr>
      </p:pic>
      <p:pic>
        <p:nvPicPr>
          <p:cNvPr id="40" name="Picture 13"/>
          <p:cNvPicPr/>
          <p:nvPr/>
        </p:nvPicPr>
        <p:blipFill>
          <a:blip r:embed="rId15"/>
          <a:stretch/>
        </p:blipFill>
        <p:spPr>
          <a:xfrm>
            <a:off x="10299960" y="116640"/>
            <a:ext cx="1772280" cy="719280"/>
          </a:xfrm>
          <a:prstGeom prst="rect">
            <a:avLst/>
          </a:prstGeom>
          <a:ln>
            <a:noFill/>
          </a:ln>
        </p:spPr>
      </p:pic>
      <p:sp>
        <p:nvSpPr>
          <p:cNvPr id="41" name="CustomShape 1"/>
          <p:cNvSpPr/>
          <p:nvPr/>
        </p:nvSpPr>
        <p:spPr>
          <a:xfrm>
            <a:off x="7990560" y="3554280"/>
            <a:ext cx="3739320" cy="2567880"/>
          </a:xfrm>
          <a:prstGeom prst="rect">
            <a:avLst/>
          </a:prstGeom>
          <a:blipFill>
            <a:blip r:embed="rId1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14"/>
          <p:cNvPicPr/>
          <p:nvPr/>
        </p:nvPicPr>
        <p:blipFill>
          <a:blip r:embed="rId14"/>
          <a:srcRect b="55418"/>
          <a:stretch/>
        </p:blipFill>
        <p:spPr>
          <a:xfrm>
            <a:off x="-2520" y="6434280"/>
            <a:ext cx="12193560" cy="426600"/>
          </a:xfrm>
          <a:prstGeom prst="rect">
            <a:avLst/>
          </a:prstGeom>
          <a:ln w="9360">
            <a:noFill/>
          </a:ln>
        </p:spPr>
      </p:pic>
      <p:pic>
        <p:nvPicPr>
          <p:cNvPr id="79" name="Picture 13"/>
          <p:cNvPicPr/>
          <p:nvPr/>
        </p:nvPicPr>
        <p:blipFill>
          <a:blip r:embed="rId15"/>
          <a:stretch/>
        </p:blipFill>
        <p:spPr>
          <a:xfrm>
            <a:off x="10299960" y="116640"/>
            <a:ext cx="1772280" cy="719280"/>
          </a:xfrm>
          <a:prstGeom prst="rect">
            <a:avLst/>
          </a:prstGeom>
          <a:ln>
            <a:noFill/>
          </a:ln>
        </p:spPr>
      </p:pic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Picture 14"/>
          <p:cNvPicPr/>
          <p:nvPr/>
        </p:nvPicPr>
        <p:blipFill>
          <a:blip r:embed="rId14"/>
          <a:srcRect b="55418"/>
          <a:stretch/>
        </p:blipFill>
        <p:spPr>
          <a:xfrm>
            <a:off x="-2520" y="6434280"/>
            <a:ext cx="12193560" cy="426600"/>
          </a:xfrm>
          <a:prstGeom prst="rect">
            <a:avLst/>
          </a:prstGeom>
          <a:ln w="9360">
            <a:noFill/>
          </a:ln>
        </p:spPr>
      </p:pic>
      <p:pic>
        <p:nvPicPr>
          <p:cNvPr id="117" name="Picture 13"/>
          <p:cNvPicPr/>
          <p:nvPr/>
        </p:nvPicPr>
        <p:blipFill>
          <a:blip r:embed="rId15"/>
          <a:stretch/>
        </p:blipFill>
        <p:spPr>
          <a:xfrm>
            <a:off x="10299960" y="116640"/>
            <a:ext cx="1772280" cy="719280"/>
          </a:xfrm>
          <a:prstGeom prst="rect">
            <a:avLst/>
          </a:prstGeom>
          <a:ln>
            <a:noFill/>
          </a:ln>
        </p:spPr>
      </p:pic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14"/>
          <p:cNvPicPr/>
          <p:nvPr/>
        </p:nvPicPr>
        <p:blipFill>
          <a:blip r:embed="rId14"/>
          <a:srcRect b="55418"/>
          <a:stretch/>
        </p:blipFill>
        <p:spPr>
          <a:xfrm>
            <a:off x="-2520" y="6434280"/>
            <a:ext cx="12193560" cy="426600"/>
          </a:xfrm>
          <a:prstGeom prst="rect">
            <a:avLst/>
          </a:prstGeom>
          <a:ln w="9360">
            <a:noFill/>
          </a:ln>
        </p:spPr>
      </p:pic>
      <p:pic>
        <p:nvPicPr>
          <p:cNvPr id="155" name="Picture 13"/>
          <p:cNvPicPr/>
          <p:nvPr/>
        </p:nvPicPr>
        <p:blipFill>
          <a:blip r:embed="rId15"/>
          <a:stretch/>
        </p:blipFill>
        <p:spPr>
          <a:xfrm>
            <a:off x="10299960" y="116640"/>
            <a:ext cx="1772280" cy="719280"/>
          </a:xfrm>
          <a:prstGeom prst="rect">
            <a:avLst/>
          </a:prstGeom>
          <a:ln>
            <a:noFill/>
          </a:ln>
        </p:spPr>
      </p:pic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Picture 14"/>
          <p:cNvPicPr/>
          <p:nvPr/>
        </p:nvPicPr>
        <p:blipFill>
          <a:blip r:embed="rId14"/>
          <a:srcRect b="55418"/>
          <a:stretch/>
        </p:blipFill>
        <p:spPr>
          <a:xfrm>
            <a:off x="-2520" y="6434280"/>
            <a:ext cx="12193560" cy="426600"/>
          </a:xfrm>
          <a:prstGeom prst="rect">
            <a:avLst/>
          </a:prstGeom>
          <a:ln w="9360">
            <a:noFill/>
          </a:ln>
        </p:spPr>
      </p:pic>
      <p:pic>
        <p:nvPicPr>
          <p:cNvPr id="193" name="Picture 13"/>
          <p:cNvPicPr/>
          <p:nvPr/>
        </p:nvPicPr>
        <p:blipFill>
          <a:blip r:embed="rId15"/>
          <a:stretch/>
        </p:blipFill>
        <p:spPr>
          <a:xfrm>
            <a:off x="10299960" y="116640"/>
            <a:ext cx="1772280" cy="719280"/>
          </a:xfrm>
          <a:prstGeom prst="rect">
            <a:avLst/>
          </a:prstGeom>
          <a:ln>
            <a:noFill/>
          </a:ln>
        </p:spPr>
      </p:pic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7.xml"/><Relationship Id="rId5" Type="http://schemas.openxmlformats.org/officeDocument/2006/relationships/image" Target="../media/image11.jpeg"/><Relationship Id="rId4" Type="http://schemas.openxmlformats.org/officeDocument/2006/relationships/image" Target="../media/image10.gi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9.xml"/><Relationship Id="rId4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369000" y="9086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PPT-Vorlage HFU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6" name="Grafik 9"/>
          <p:cNvPicPr/>
          <p:nvPr/>
        </p:nvPicPr>
        <p:blipFill>
          <a:blip r:embed="rId2"/>
          <a:srcRect t="34168" r="27833" b="17916"/>
          <a:stretch/>
        </p:blipFill>
        <p:spPr>
          <a:xfrm>
            <a:off x="505800" y="2701080"/>
            <a:ext cx="3416040" cy="3416040"/>
          </a:xfrm>
          <a:prstGeom prst="rect">
            <a:avLst/>
          </a:prstGeom>
          <a:ln>
            <a:noFill/>
          </a:ln>
        </p:spPr>
      </p:pic>
      <p:sp>
        <p:nvSpPr>
          <p:cNvPr id="237" name="CustomShape 2"/>
          <p:cNvSpPr/>
          <p:nvPr/>
        </p:nvSpPr>
        <p:spPr>
          <a:xfrm>
            <a:off x="1522440" y="4161600"/>
            <a:ext cx="1683000" cy="374040"/>
          </a:xfrm>
          <a:prstGeom prst="rect">
            <a:avLst/>
          </a:prstGeom>
          <a:solidFill>
            <a:srgbClr val="FF00FF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bitte Bild einfügen oder löschen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8" name="Picture 13"/>
          <p:cNvPicPr/>
          <p:nvPr/>
        </p:nvPicPr>
        <p:blipFill>
          <a:blip r:embed="rId3"/>
          <a:stretch/>
        </p:blipFill>
        <p:spPr>
          <a:xfrm>
            <a:off x="7675560" y="2208240"/>
            <a:ext cx="3527640" cy="2481480"/>
          </a:xfrm>
          <a:prstGeom prst="rect">
            <a:avLst/>
          </a:prstGeom>
          <a:ln w="9360">
            <a:noFill/>
          </a:ln>
        </p:spPr>
      </p:pic>
      <p:sp>
        <p:nvSpPr>
          <p:cNvPr id="239" name="CustomShape 3"/>
          <p:cNvSpPr/>
          <p:nvPr/>
        </p:nvSpPr>
        <p:spPr>
          <a:xfrm>
            <a:off x="8112240" y="3263760"/>
            <a:ext cx="2704320" cy="450720"/>
          </a:xfrm>
          <a:prstGeom prst="rect">
            <a:avLst/>
          </a:prstGeom>
          <a:solidFill>
            <a:srgbClr val="FF00FF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Claim bei Bedarf löschen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10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700200" y="1499016"/>
            <a:ext cx="9083880" cy="669566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864720" lvl="1" indent="-456480">
              <a:lnSpc>
                <a:spcPct val="100000"/>
              </a:lnSpc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Technik</a:t>
            </a:r>
          </a:p>
          <a:p>
            <a:pPr marL="408240" lvl="1">
              <a:lnSpc>
                <a:spcPct val="100000"/>
              </a:lnSpc>
              <a:buClr>
                <a:srgbClr val="83B81A"/>
              </a:buClr>
              <a:buSzPct val="75000"/>
            </a:pPr>
            <a:endParaRPr lang="de-DE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45548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Selbermachen</a:t>
            </a:r>
            <a:endParaRPr lang="de-DE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45548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“</a:t>
            </a:r>
            <a:r>
              <a:rPr lang="de-DE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Canned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Hosting” (</a:t>
            </a:r>
            <a:r>
              <a:rPr lang="de-DE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vlt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Vergleiche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)</a:t>
            </a:r>
          </a:p>
          <a:p>
            <a:pPr marL="145548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ann 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kein </a:t>
            </a:r>
            <a:r>
              <a:rPr lang="de-DE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Canned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Hosting  </a:t>
            </a:r>
          </a:p>
          <a:p>
            <a:pPr marL="145548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ofür 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Registrieren (</a:t>
            </a:r>
            <a:r>
              <a:rPr lang="de-DE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read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de-DE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only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de-DE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actions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, Tickets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)</a:t>
            </a:r>
            <a:endParaRPr lang="de-D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</a:endParaRPr>
          </a:p>
        </p:txBody>
      </p:sp>
    </p:spTree>
    <p:extLst>
      <p:ext uri="{BB962C8B-B14F-4D97-AF65-F5344CB8AC3E}">
        <p14:creationId xmlns:p14="http://schemas.microsoft.com/office/powerpoint/2010/main" val="403373655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700200" y="1499016"/>
            <a:ext cx="9083880" cy="669566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lnSpc>
                <a:spcPct val="100000"/>
              </a:lnSpc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Dokumentation</a:t>
            </a:r>
            <a:endParaRPr lang="de-DE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458640" lvl="1">
              <a:lnSpc>
                <a:spcPct val="100000"/>
              </a:lnSpc>
              <a:buClr>
                <a:srgbClr val="83B81A"/>
              </a:buClr>
              <a:buSzPct val="75000"/>
            </a:pPr>
            <a:endParaRPr lang="de-DE" sz="11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Nicht für den Entwickler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selbst</a:t>
            </a: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Für neue Nutzer</a:t>
            </a: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Inhalt: 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Nötiges Wissen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Installation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Nutzung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Bekannte Lücken</a:t>
            </a: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FAQs</a:t>
            </a: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79812227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12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700200" y="1499016"/>
            <a:ext cx="9083880" cy="669566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lnSpc>
                <a:spcPct val="100000"/>
              </a:lnSpc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Dokumentation</a:t>
            </a:r>
            <a:endParaRPr lang="de-DE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458640" lvl="1">
              <a:lnSpc>
                <a:spcPct val="100000"/>
              </a:lnSpc>
              <a:buClr>
                <a:srgbClr val="83B81A"/>
              </a:buClr>
              <a:buSzPct val="75000"/>
            </a:pPr>
            <a:endParaRPr lang="de-DE" sz="11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Verfügbarkeit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Web Site 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als teil des Software Downloads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Developer Dokumentation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Für neue Entwickler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„Was 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tut 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Was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“ 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94910836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13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669566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Versionsverwaltung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Welches System?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Begrifflichkeiten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Versionen wofür? 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Alles Editierbare</a:t>
            </a:r>
          </a:p>
        </p:txBody>
      </p:sp>
    </p:spTree>
    <p:extLst>
      <p:ext uri="{BB962C8B-B14F-4D97-AF65-F5344CB8AC3E}">
        <p14:creationId xmlns:p14="http://schemas.microsoft.com/office/powerpoint/2010/main" val="241526584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14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669566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Versionsverwaltung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Commit Notifikationen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Meist E-Mail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Up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de-DE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to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Date bleiben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urch 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Hooks ausgelöst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Diffs</a:t>
            </a: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3040" lvl="3">
              <a:buClr>
                <a:srgbClr val="83B81A"/>
              </a:buClr>
              <a:buSzPct val="75000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405494529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15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669566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Ticket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System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Auch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„Bug </a:t>
            </a:r>
            <a:r>
              <a:rPr lang="de-DE" sz="28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Tracker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“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Nicht nur für Bugs 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Feature </a:t>
            </a:r>
            <a:r>
              <a:rPr lang="de-DE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Requests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One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time Tasks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Nötige Eigenschaften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Email 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ook</a:t>
            </a: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Kontaktinfos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API Vorhanden</a:t>
            </a: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84620146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16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865663" y="1002628"/>
            <a:ext cx="9083880" cy="492936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Ticket System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LifeCycle des Tickets 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  <p:sp>
        <p:nvSpPr>
          <p:cNvPr id="6" name="CustomShape 9"/>
          <p:cNvSpPr/>
          <p:nvPr/>
        </p:nvSpPr>
        <p:spPr>
          <a:xfrm>
            <a:off x="865663" y="2034235"/>
            <a:ext cx="1444320" cy="338760"/>
          </a:xfrm>
          <a:prstGeom prst="rect">
            <a:avLst/>
          </a:prstGeom>
          <a:solidFill>
            <a:srgbClr val="83B81A"/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6560" tIns="60840" rIns="106560" bIns="60840" anchor="ctr"/>
          <a:lstStyle/>
          <a:p>
            <a:pPr algn="ctr">
              <a:lnSpc>
                <a:spcPct val="90000"/>
              </a:lnSpc>
            </a:pPr>
            <a:r>
              <a:rPr lang="en-US" sz="15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Ticket </a:t>
            </a:r>
            <a:r>
              <a:rPr lang="en-US" sz="15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Erstellung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CustomShape 10"/>
          <p:cNvSpPr/>
          <p:nvPr/>
        </p:nvSpPr>
        <p:spPr>
          <a:xfrm>
            <a:off x="865663" y="2378026"/>
            <a:ext cx="1444320" cy="790141"/>
          </a:xfrm>
          <a:prstGeom prst="rect">
            <a:avLst/>
          </a:prstGeom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2000" tIns="108000" rIns="72000" bIns="108000"/>
          <a:lstStyle/>
          <a:p>
            <a:pPr marL="114480" lvl="1" indent="-1137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1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Beschreibung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 lvl="1" indent="-1137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1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Rezept</a:t>
            </a:r>
            <a:r>
              <a:rPr lang="en-US" sz="1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 </a:t>
            </a:r>
            <a:r>
              <a:rPr lang="en-US" sz="1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zur</a:t>
            </a:r>
            <a:r>
              <a:rPr lang="en-US" sz="1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 </a:t>
            </a:r>
            <a:r>
              <a:rPr lang="en-US" sz="1400" b="0" strike="noStrike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Reproduktion</a:t>
            </a:r>
            <a:endParaRPr lang="en-US" sz="1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 Narrow"/>
              <a:ea typeface="DejaVu Sans"/>
            </a:endParaRPr>
          </a:p>
          <a:p>
            <a:pPr marL="114480" lvl="1" indent="-1137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endParaRPr lang="en-US" sz="1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 Narrow"/>
              <a:ea typeface="DejaVu Sans"/>
            </a:endParaRPr>
          </a:p>
          <a:p>
            <a:pPr marL="114480" lvl="1" indent="-1137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CustomShape 9"/>
          <p:cNvSpPr/>
          <p:nvPr/>
        </p:nvSpPr>
        <p:spPr>
          <a:xfrm>
            <a:off x="865663" y="5204641"/>
            <a:ext cx="1444320" cy="540361"/>
          </a:xfrm>
          <a:prstGeom prst="rect">
            <a:avLst/>
          </a:prstGeom>
          <a:solidFill>
            <a:srgbClr val="83B81A"/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6560" tIns="60840" rIns="106560" bIns="60840" anchor="ctr"/>
          <a:lstStyle/>
          <a:p>
            <a:pPr algn="ctr">
              <a:lnSpc>
                <a:spcPct val="90000"/>
              </a:lnSpc>
            </a:pPr>
            <a:r>
              <a:rPr lang="en-US" sz="15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Ticket </a:t>
            </a:r>
            <a:r>
              <a:rPr lang="en-US" sz="1500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g</a:t>
            </a:r>
            <a:r>
              <a:rPr lang="en-US" sz="1500" b="0" strike="noStrike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eschlossen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CustomShape 10"/>
          <p:cNvSpPr/>
          <p:nvPr/>
        </p:nvSpPr>
        <p:spPr>
          <a:xfrm>
            <a:off x="865663" y="5712601"/>
            <a:ext cx="1444320" cy="387307"/>
          </a:xfrm>
          <a:prstGeom prst="rect">
            <a:avLst/>
          </a:prstGeom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2000" tIns="108000" rIns="72000" bIns="108000"/>
          <a:lstStyle/>
          <a:p>
            <a:pPr marL="114480" lvl="1" indent="-1137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1400" spc="-1" dirty="0" err="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Ende</a:t>
            </a:r>
            <a:r>
              <a:rPr lang="en-US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 des Cycles</a:t>
            </a:r>
            <a:endParaRPr lang="en-US" sz="14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 Narrow"/>
              <a:ea typeface="DejaVu Sans"/>
            </a:endParaRPr>
          </a:p>
          <a:p>
            <a:pPr marL="114480" lvl="1" indent="-1137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478972" y="3978718"/>
            <a:ext cx="8447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Abgelehnt</a:t>
            </a:r>
          </a:p>
        </p:txBody>
      </p:sp>
      <p:cxnSp>
        <p:nvCxnSpPr>
          <p:cNvPr id="11" name="Gerade Verbindung mit Pfeil 10"/>
          <p:cNvCxnSpPr>
            <a:stCxn id="7" idx="2"/>
            <a:endCxn id="8" idx="0"/>
          </p:cNvCxnSpPr>
          <p:nvPr/>
        </p:nvCxnSpPr>
        <p:spPr>
          <a:xfrm>
            <a:off x="1587823" y="3168167"/>
            <a:ext cx="0" cy="20364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uppieren 11"/>
          <p:cNvGrpSpPr/>
          <p:nvPr/>
        </p:nvGrpSpPr>
        <p:grpSpPr>
          <a:xfrm>
            <a:off x="4556520" y="2536361"/>
            <a:ext cx="1444320" cy="1263611"/>
            <a:chOff x="4248943" y="2778949"/>
            <a:chExt cx="1444320" cy="865609"/>
          </a:xfrm>
        </p:grpSpPr>
        <p:sp>
          <p:nvSpPr>
            <p:cNvPr id="16" name="CustomShape 9"/>
            <p:cNvSpPr/>
            <p:nvPr/>
          </p:nvSpPr>
          <p:spPr>
            <a:xfrm>
              <a:off x="4248943" y="2778949"/>
              <a:ext cx="1444320" cy="209390"/>
            </a:xfrm>
            <a:prstGeom prst="rect">
              <a:avLst/>
            </a:prstGeom>
            <a:solidFill>
              <a:srgbClr val="83B81A"/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106560" tIns="60840" rIns="106560" bIns="60840" anchor="ctr"/>
            <a:lstStyle/>
            <a:p>
              <a:pPr algn="ctr">
                <a:lnSpc>
                  <a:spcPct val="90000"/>
                </a:lnSpc>
              </a:pPr>
              <a:r>
                <a:rPr lang="en-US" sz="15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Ticket </a:t>
              </a:r>
              <a:r>
                <a:rPr lang="en-US" sz="1500" spc="-1" dirty="0" err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v</a:t>
              </a:r>
              <a:r>
                <a:rPr lang="en-US" sz="1500" b="0" strike="noStrike" spc="-1" dirty="0" err="1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erifiziert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7" name="CustomShape 10"/>
            <p:cNvSpPr/>
            <p:nvPr/>
          </p:nvSpPr>
          <p:spPr>
            <a:xfrm>
              <a:off x="4248943" y="2988339"/>
              <a:ext cx="1444320" cy="656219"/>
            </a:xfrm>
            <a:prstGeom prst="rect">
              <a:avLst/>
            </a:prstGeom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2000" tIns="108000" rIns="72000" bIns="108000"/>
            <a:lstStyle/>
            <a:p>
              <a:pPr marL="114480" lvl="1" indent="-113760">
                <a:lnSpc>
                  <a:spcPct val="90000"/>
                </a:lnSpc>
                <a:buClr>
                  <a:srgbClr val="000000"/>
                </a:buClr>
                <a:buFont typeface="Symbol"/>
                <a:buChar char=""/>
              </a:pPr>
              <a:r>
                <a:rPr lang="de-DE" sz="14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Bug ist reproduzierbar</a:t>
              </a:r>
            </a:p>
            <a:p>
              <a:pPr marL="114480" lvl="1" indent="-113760">
                <a:lnSpc>
                  <a:spcPct val="90000"/>
                </a:lnSpc>
                <a:buClr>
                  <a:srgbClr val="000000"/>
                </a:buClr>
                <a:buFont typeface="Symbol"/>
                <a:buChar char=""/>
              </a:pPr>
              <a:r>
                <a:rPr lang="de-DE" sz="14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Ist wirklich ein Bug</a:t>
              </a:r>
              <a:endParaRPr lang="de-DE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endParaRPr>
            </a:p>
          </p:txBody>
        </p:sp>
      </p:grpSp>
      <p:cxnSp>
        <p:nvCxnSpPr>
          <p:cNvPr id="14" name="Gerade Verbindung mit Pfeil 13"/>
          <p:cNvCxnSpPr>
            <a:stCxn id="7" idx="3"/>
            <a:endCxn id="17" idx="1"/>
          </p:cNvCxnSpPr>
          <p:nvPr/>
        </p:nvCxnSpPr>
        <p:spPr>
          <a:xfrm>
            <a:off x="2309983" y="2773097"/>
            <a:ext cx="2246537" cy="54790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2997308" y="2631456"/>
            <a:ext cx="9912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Verifikation</a:t>
            </a:r>
            <a:endParaRPr lang="de-DE" sz="1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 Narrow"/>
              <a:ea typeface="DejaVu Sans"/>
            </a:endParaRPr>
          </a:p>
        </p:txBody>
      </p:sp>
      <p:grpSp>
        <p:nvGrpSpPr>
          <p:cNvPr id="23" name="Gruppieren 22"/>
          <p:cNvGrpSpPr/>
          <p:nvPr/>
        </p:nvGrpSpPr>
        <p:grpSpPr>
          <a:xfrm>
            <a:off x="8801953" y="2224954"/>
            <a:ext cx="1444320" cy="1685197"/>
            <a:chOff x="4248943" y="2667039"/>
            <a:chExt cx="1444320" cy="977519"/>
          </a:xfrm>
        </p:grpSpPr>
        <p:sp>
          <p:nvSpPr>
            <p:cNvPr id="24" name="CustomShape 9"/>
            <p:cNvSpPr/>
            <p:nvPr/>
          </p:nvSpPr>
          <p:spPr>
            <a:xfrm>
              <a:off x="4248943" y="2667039"/>
              <a:ext cx="1444320" cy="322784"/>
            </a:xfrm>
            <a:prstGeom prst="rect">
              <a:avLst/>
            </a:prstGeom>
            <a:solidFill>
              <a:srgbClr val="83B81A"/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106560" tIns="60840" rIns="106560" bIns="60840" anchor="ctr"/>
            <a:lstStyle/>
            <a:p>
              <a:pPr algn="ctr">
                <a:lnSpc>
                  <a:spcPct val="90000"/>
                </a:lnSpc>
              </a:pPr>
              <a:r>
                <a:rPr lang="en-US" sz="15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Ticket </a:t>
              </a:r>
              <a:r>
                <a:rPr lang="en-US" sz="1500" spc="-1" dirty="0" err="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d</a:t>
              </a:r>
              <a:r>
                <a:rPr lang="en-US" sz="1500" b="0" strike="noStrike" spc="-1" dirty="0" err="1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iagnostizert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25" name="CustomShape 10"/>
            <p:cNvSpPr/>
            <p:nvPr/>
          </p:nvSpPr>
          <p:spPr>
            <a:xfrm>
              <a:off x="4248943" y="2988339"/>
              <a:ext cx="1444320" cy="656219"/>
            </a:xfrm>
            <a:prstGeom prst="rect">
              <a:avLst/>
            </a:prstGeom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2000" tIns="108000" rIns="72000" bIns="108000"/>
            <a:lstStyle/>
            <a:p>
              <a:pPr marL="114480" lvl="1" indent="-113760">
                <a:lnSpc>
                  <a:spcPct val="90000"/>
                </a:lnSpc>
                <a:buClr>
                  <a:srgbClr val="000000"/>
                </a:buClr>
                <a:buFont typeface="Symbol"/>
                <a:buChar char=""/>
              </a:pPr>
              <a:r>
                <a:rPr lang="de-DE" sz="14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Ursache gefunden</a:t>
              </a:r>
            </a:p>
            <a:p>
              <a:pPr marL="114480" lvl="1" indent="-113760">
                <a:lnSpc>
                  <a:spcPct val="90000"/>
                </a:lnSpc>
                <a:buClr>
                  <a:srgbClr val="000000"/>
                </a:buClr>
                <a:buFont typeface="Symbol"/>
                <a:buChar char=""/>
              </a:pPr>
              <a:r>
                <a:rPr lang="de-DE" sz="14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Priorität Gesetzt</a:t>
              </a:r>
            </a:p>
            <a:p>
              <a:pPr marL="114480" lvl="1" indent="-113760">
                <a:lnSpc>
                  <a:spcPct val="90000"/>
                </a:lnSpc>
                <a:buClr>
                  <a:srgbClr val="000000"/>
                </a:buClr>
                <a:buFont typeface="Symbol"/>
                <a:buChar char=""/>
              </a:pPr>
              <a:r>
                <a:rPr lang="de-DE" sz="14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Aufwand Schätzen</a:t>
              </a:r>
              <a:endParaRPr lang="de-DE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endParaRPr>
            </a:p>
          </p:txBody>
        </p:sp>
      </p:grpSp>
      <p:cxnSp>
        <p:nvCxnSpPr>
          <p:cNvPr id="18" name="Gerade Verbindung mit Pfeil 17"/>
          <p:cNvCxnSpPr>
            <a:endCxn id="25" idx="1"/>
          </p:cNvCxnSpPr>
          <p:nvPr/>
        </p:nvCxnSpPr>
        <p:spPr>
          <a:xfrm>
            <a:off x="6000840" y="3296316"/>
            <a:ext cx="2801113" cy="481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feld 27"/>
          <p:cNvSpPr txBox="1"/>
          <p:nvPr/>
        </p:nvSpPr>
        <p:spPr>
          <a:xfrm>
            <a:off x="6957222" y="2773096"/>
            <a:ext cx="991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Ursache suchen </a:t>
            </a:r>
            <a:endParaRPr lang="de-DE" sz="1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 Narrow"/>
              <a:ea typeface="DejaVu Sans"/>
            </a:endParaRPr>
          </a:p>
        </p:txBody>
      </p:sp>
      <p:grpSp>
        <p:nvGrpSpPr>
          <p:cNvPr id="30" name="Gruppieren 29"/>
          <p:cNvGrpSpPr/>
          <p:nvPr/>
        </p:nvGrpSpPr>
        <p:grpSpPr>
          <a:xfrm>
            <a:off x="4556520" y="4452426"/>
            <a:ext cx="1444320" cy="1328804"/>
            <a:chOff x="2211133" y="2688917"/>
            <a:chExt cx="1444320" cy="770789"/>
          </a:xfrm>
        </p:grpSpPr>
        <p:sp>
          <p:nvSpPr>
            <p:cNvPr id="31" name="CustomShape 9"/>
            <p:cNvSpPr/>
            <p:nvPr/>
          </p:nvSpPr>
          <p:spPr>
            <a:xfrm>
              <a:off x="2211133" y="2688917"/>
              <a:ext cx="1444320" cy="322784"/>
            </a:xfrm>
            <a:prstGeom prst="rect">
              <a:avLst/>
            </a:prstGeom>
            <a:solidFill>
              <a:srgbClr val="83B81A"/>
            </a:solidFill>
            <a:ln>
              <a:solidFill>
                <a:schemeClr val="accent1"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106560" tIns="60840" rIns="106560" bIns="60840" anchor="ctr"/>
            <a:lstStyle/>
            <a:p>
              <a:pPr algn="ctr">
                <a:lnSpc>
                  <a:spcPct val="90000"/>
                </a:lnSpc>
              </a:pPr>
              <a:r>
                <a:rPr lang="en-US" sz="15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Ticket </a:t>
              </a:r>
              <a:r>
                <a:rPr lang="en-US" sz="1500" b="0" strike="noStrike" spc="-1" dirty="0" err="1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wird</a:t>
              </a:r>
              <a:r>
                <a:rPr lang="en-US" sz="15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 </a:t>
              </a:r>
              <a:r>
                <a:rPr lang="en-US" sz="1500" b="0" strike="noStrike" spc="-1" dirty="0" err="1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bearbeitet</a:t>
              </a:r>
              <a:r>
                <a:rPr lang="en-US" sz="15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 </a:t>
              </a:r>
              <a:endPara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32" name="CustomShape 10"/>
            <p:cNvSpPr/>
            <p:nvPr/>
          </p:nvSpPr>
          <p:spPr>
            <a:xfrm>
              <a:off x="2211133" y="3009354"/>
              <a:ext cx="1444320" cy="450352"/>
            </a:xfrm>
            <a:prstGeom prst="rect">
              <a:avLst/>
            </a:prstGeom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ln>
              <a:solidFill>
                <a:schemeClr val="accent1">
                  <a:alpha val="90000"/>
                  <a:tint val="40000"/>
                  <a:hueOff val="0"/>
                  <a:satOff val="0"/>
                  <a:lumOff val="0"/>
                  <a:alphaOff val="0"/>
                </a:schemeClr>
              </a:solidFill>
              <a:round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72000" tIns="108000" rIns="72000" bIns="108000"/>
            <a:lstStyle/>
            <a:p>
              <a:pPr marL="114480" lvl="1" indent="-113760">
                <a:lnSpc>
                  <a:spcPct val="90000"/>
                </a:lnSpc>
                <a:buClr>
                  <a:srgbClr val="000000"/>
                </a:buClr>
                <a:buFont typeface="Symbol"/>
                <a:buChar char=""/>
              </a:pPr>
              <a:r>
                <a:rPr lang="de-DE" sz="14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Jemand arbeitet an der Lösung</a:t>
              </a:r>
            </a:p>
            <a:p>
              <a:pPr marL="114480" lvl="1" indent="-113760">
                <a:lnSpc>
                  <a:spcPct val="90000"/>
                </a:lnSpc>
                <a:buClr>
                  <a:srgbClr val="000000"/>
                </a:buClr>
                <a:buFont typeface="Symbol"/>
                <a:buChar char=""/>
              </a:pPr>
              <a:r>
                <a:rPr lang="de-DE" sz="1400" spc="-1" dirty="0" smtClean="0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Arial Narrow"/>
                  <a:ea typeface="DejaVu Sans"/>
                </a:rPr>
                <a:t>Testet die Lösung</a:t>
              </a:r>
              <a:endParaRPr lang="de-DE" sz="1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endParaRPr>
            </a:p>
          </p:txBody>
        </p:sp>
      </p:grpSp>
      <p:cxnSp>
        <p:nvCxnSpPr>
          <p:cNvPr id="26" name="Gerade Verbindung mit Pfeil 25"/>
          <p:cNvCxnSpPr>
            <a:endCxn id="32" idx="3"/>
          </p:cNvCxnSpPr>
          <p:nvPr/>
        </p:nvCxnSpPr>
        <p:spPr>
          <a:xfrm flipH="1">
            <a:off x="6000840" y="3344505"/>
            <a:ext cx="2801113" cy="204853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feld 34"/>
          <p:cNvSpPr txBox="1"/>
          <p:nvPr/>
        </p:nvSpPr>
        <p:spPr>
          <a:xfrm>
            <a:off x="7325828" y="4633026"/>
            <a:ext cx="9912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Developer nimmt sich des Tickets an</a:t>
            </a:r>
            <a:endParaRPr lang="de-DE" sz="1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 Narrow"/>
              <a:ea typeface="DejaVu Sans"/>
            </a:endParaRPr>
          </a:p>
        </p:txBody>
      </p:sp>
      <p:cxnSp>
        <p:nvCxnSpPr>
          <p:cNvPr id="29" name="Gerade Verbindung mit Pfeil 28"/>
          <p:cNvCxnSpPr>
            <a:stCxn id="32" idx="1"/>
          </p:cNvCxnSpPr>
          <p:nvPr/>
        </p:nvCxnSpPr>
        <p:spPr>
          <a:xfrm flipH="1">
            <a:off x="2309983" y="5393037"/>
            <a:ext cx="2246537" cy="5389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feld 37"/>
          <p:cNvSpPr txBox="1"/>
          <p:nvPr/>
        </p:nvSpPr>
        <p:spPr>
          <a:xfrm>
            <a:off x="2997308" y="5861268"/>
            <a:ext cx="991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Problem </a:t>
            </a:r>
            <a:r>
              <a:rPr lang="de-DE" sz="1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gelöst</a:t>
            </a:r>
            <a:endParaRPr lang="de-DE" sz="14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 Narrow"/>
              <a:ea typeface="DejaVu Sans"/>
            </a:endParaRPr>
          </a:p>
        </p:txBody>
      </p:sp>
    </p:spTree>
    <p:extLst>
      <p:ext uri="{BB962C8B-B14F-4D97-AF65-F5344CB8AC3E}">
        <p14:creationId xmlns:p14="http://schemas.microsoft.com/office/powerpoint/2010/main" val="5267762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17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6695664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Ticket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System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Duplikat Tickets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Kommen mit der 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Zeit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Bei 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vielen Usern 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sehr 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nervig</a:t>
            </a: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12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Ein „Zweites Paar Augen“ vor Erstellung 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Bestätigung, dass 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es wirklich ein Bug ist</a:t>
            </a: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Jedes Ticket wird gelesen </a:t>
            </a:r>
          </a:p>
          <a:p>
            <a:pPr marL="1829520" lvl="3" indent="-45648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So fliegen </a:t>
            </a:r>
            <a:r>
              <a:rPr lang="de-DE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</a:t>
            </a:r>
            <a:r>
              <a:rPr lang="de-DE" sz="24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ublikate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raus</a:t>
            </a: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119691951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18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354324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Developer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Guidelines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Abweichend : Developer Dokumentation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Guidelines für Interaktionen von </a:t>
            </a:r>
            <a:r>
              <a:rPr lang="de-DE" sz="28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Developern</a:t>
            </a: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Anweisungen für Bug-Reports 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Infos wie Entscheidungsfindung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funktioniert </a:t>
            </a: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3040" lvl="3">
              <a:buClr>
                <a:srgbClr val="83B81A"/>
              </a:buClr>
              <a:buSzPct val="75000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65102190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Entscheidungsfindung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19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354324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Einleitung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Entscheidungen im Entwicklungsprozess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Gütige Diktatoren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Demokratische Methoden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3040" lvl="3">
              <a:buClr>
                <a:srgbClr val="83B81A"/>
              </a:buClr>
              <a:buSzPct val="75000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90285390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Heutige Agenda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2"/>
          <p:cNvSpPr/>
          <p:nvPr/>
        </p:nvSpPr>
        <p:spPr>
          <a:xfrm>
            <a:off x="369000" y="1052640"/>
            <a:ext cx="11415240" cy="5902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6480">
              <a:lnSpc>
                <a:spcPct val="100000"/>
              </a:lnSpc>
              <a:buClr>
                <a:srgbClr val="83B81A"/>
              </a:buClr>
              <a:buFont typeface="Arial"/>
              <a:buChar char="-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Einführung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Recherche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Namen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Lizenz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CustomShape 4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A8AA5F36-E083-41D1-843C-BEB1702AB3C6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Entscheidungsfindung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20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354324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Gütige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Diktatoren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Mehr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„Konsens Geburtshelfer“ 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Weil fehlendes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Wissen</a:t>
            </a: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Nur Diktator wenn kein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Konsens </a:t>
            </a: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3040" lvl="3">
              <a:buClr>
                <a:srgbClr val="83B81A"/>
              </a:buClr>
              <a:buSzPct val="75000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01377301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Entscheidungsfindung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354324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Gute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Diktatoren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Wissen,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das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„</a:t>
            </a:r>
            <a:r>
              <a:rPr lang="de-DE" sz="28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geforkt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“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werden kann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Erkennen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guter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Architektur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Gibt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zu,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wenn er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Fehler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macht </a:t>
            </a: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3040" lvl="3">
              <a:buClr>
                <a:srgbClr val="83B81A"/>
              </a:buClr>
              <a:buSzPct val="75000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5119715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Entscheidungsfindung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22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354324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Demokratie (</a:t>
            </a:r>
            <a:r>
              <a:rPr lang="de-DE" sz="28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ish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)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Konsens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Jeder kann damit leben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Explizit oder stillschweigend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Immer zu bevorzugen</a:t>
            </a:r>
          </a:p>
          <a:p>
            <a:pPr marL="1829520" lvl="3" indent="-456480">
              <a:buClr>
                <a:srgbClr val="83B81A"/>
              </a:buClr>
              <a:buFont typeface="Arial"/>
              <a:buChar char="-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3040" lvl="3">
              <a:buClr>
                <a:srgbClr val="83B81A"/>
              </a:buClr>
              <a:buSzPct val="75000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84697391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Entscheidungsfindung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23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752795" y="1486756"/>
            <a:ext cx="9083880" cy="354324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Demokratie (</a:t>
            </a:r>
            <a:r>
              <a:rPr lang="de-DE" sz="28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ish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)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Wahlen : Zeitpunkt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Ende einer Diskussion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Konsens nicht möglich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Letztes mittel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440">
              <a:buClr>
                <a:srgbClr val="83B81A"/>
              </a:buClr>
              <a:buSzPct val="75000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   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Man 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kriegt nur die Anzahl der Unterstützer 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raus</a:t>
            </a: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Font typeface="Arial"/>
              <a:buChar char="-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3040" lvl="3">
              <a:buClr>
                <a:srgbClr val="83B81A"/>
              </a:buClr>
              <a:buSzPct val="75000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69602932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de-DE" sz="3200" b="1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Entscheidungsfindung</a:t>
            </a:r>
            <a:endParaRPr lang="de-DE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24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909205" y="1516434"/>
            <a:ext cx="9083880" cy="3543246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915120" lvl="1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Demokratie (</a:t>
            </a:r>
            <a:r>
              <a:rPr lang="de-DE" sz="28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ish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)</a:t>
            </a:r>
          </a:p>
          <a:p>
            <a:pPr marL="458640" lvl="1">
              <a:buClr>
                <a:srgbClr val="83B81A"/>
              </a:buClr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Wahlen : Wer?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Projektspezifisch</a:t>
            </a: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Commit Access == Darf Wählen?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Wie wird der vergeben?</a:t>
            </a: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Font typeface="Arial"/>
              <a:buChar char="-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3040" lvl="3">
              <a:buClr>
                <a:srgbClr val="83B81A"/>
              </a:buClr>
              <a:buSzPct val="75000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endParaRPr lang="de-DE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Font typeface="Arial"/>
              <a:buChar char="-"/>
            </a:pP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29520" lvl="3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372320" lvl="2" indent="-456480">
              <a:buClr>
                <a:srgbClr val="83B81A"/>
              </a:buClr>
              <a:buSzPct val="75000"/>
              <a:buFont typeface="Arial"/>
              <a:buChar char="-"/>
            </a:pPr>
            <a:endParaRPr lang="de-DE" sz="24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27289775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525240" y="3418920"/>
            <a:ext cx="2419920" cy="1554480"/>
          </a:xfrm>
          <a:prstGeom prst="rect">
            <a:avLst/>
          </a:prstGeom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77" name="CustomShape 2"/>
          <p:cNvSpPr/>
          <p:nvPr/>
        </p:nvSpPr>
        <p:spPr>
          <a:xfrm>
            <a:off x="3389040" y="3418920"/>
            <a:ext cx="2419920" cy="1554480"/>
          </a:xfrm>
          <a:prstGeom prst="rect">
            <a:avLst/>
          </a:prstGeom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sp>
        <p:nvSpPr>
          <p:cNvPr id="278" name="CustomShape 3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HFU Claim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9" name="CustomShape 4"/>
          <p:cNvSpPr/>
          <p:nvPr/>
        </p:nvSpPr>
        <p:spPr>
          <a:xfrm>
            <a:off x="6528240" y="1076400"/>
            <a:ext cx="5231520" cy="49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08000" rIns="90000" bIns="108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Das Gestaltungselement kann positiv oder negativ auf Flächen oder Bildmotive gestellt werden. Es wird dabei transparent gestellt und wie ein Wasserzeichen eingesetzt.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Das Typoelement ist fest angelegt und um 10 ° gekippt. Es darf weder in Form und Inhalt verändert werden.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Der Claim darf oben, seitlich, unten sowie gleichzeitig an allen Seiten, angeschnitten werden. Es sollte aber darauf geachtet werden, dass er noch lesbar ist.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5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CustomShape 6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3EB8CEAA-D650-4EC8-B604-272457AABB08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25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2" name="Picture 2"/>
          <p:cNvPicPr/>
          <p:nvPr/>
        </p:nvPicPr>
        <p:blipFill>
          <a:blip r:embed="rId2"/>
          <a:stretch/>
        </p:blipFill>
        <p:spPr>
          <a:xfrm>
            <a:off x="828000" y="1661760"/>
            <a:ext cx="1897560" cy="1295280"/>
          </a:xfrm>
          <a:prstGeom prst="rect">
            <a:avLst/>
          </a:prstGeom>
          <a:ln>
            <a:noFill/>
          </a:ln>
        </p:spPr>
      </p:pic>
      <p:pic>
        <p:nvPicPr>
          <p:cNvPr id="283" name="Picture 3"/>
          <p:cNvPicPr/>
          <p:nvPr/>
        </p:nvPicPr>
        <p:blipFill>
          <a:blip r:embed="rId3"/>
          <a:stretch/>
        </p:blipFill>
        <p:spPr>
          <a:xfrm>
            <a:off x="813240" y="3563280"/>
            <a:ext cx="1897560" cy="1295280"/>
          </a:xfrm>
          <a:prstGeom prst="rect">
            <a:avLst/>
          </a:prstGeom>
          <a:ln>
            <a:noFill/>
          </a:ln>
        </p:spPr>
      </p:pic>
      <p:pic>
        <p:nvPicPr>
          <p:cNvPr id="284" name="Picture 6"/>
          <p:cNvPicPr/>
          <p:nvPr/>
        </p:nvPicPr>
        <p:blipFill>
          <a:blip r:embed="rId4"/>
          <a:stretch/>
        </p:blipFill>
        <p:spPr>
          <a:xfrm>
            <a:off x="3359520" y="3576240"/>
            <a:ext cx="2473920" cy="1295280"/>
          </a:xfrm>
          <a:prstGeom prst="rect">
            <a:avLst/>
          </a:prstGeom>
          <a:ln>
            <a:noFill/>
          </a:ln>
        </p:spPr>
      </p:pic>
      <p:sp>
        <p:nvSpPr>
          <p:cNvPr id="285" name="CustomShape 7"/>
          <p:cNvSpPr/>
          <p:nvPr/>
        </p:nvSpPr>
        <p:spPr>
          <a:xfrm>
            <a:off x="7052760" y="4585680"/>
            <a:ext cx="1861920" cy="1151280"/>
          </a:xfrm>
          <a:prstGeom prst="rect">
            <a:avLst/>
          </a:prstGeom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286" name="Picture 3"/>
          <p:cNvPicPr/>
          <p:nvPr/>
        </p:nvPicPr>
        <p:blipFill>
          <a:blip r:embed="rId3"/>
          <a:stretch/>
        </p:blipFill>
        <p:spPr>
          <a:xfrm>
            <a:off x="7032240" y="4479120"/>
            <a:ext cx="1897560" cy="1295280"/>
          </a:xfrm>
          <a:prstGeom prst="rect">
            <a:avLst/>
          </a:prstGeom>
          <a:ln>
            <a:noFill/>
          </a:ln>
        </p:spPr>
      </p:pic>
      <p:sp>
        <p:nvSpPr>
          <p:cNvPr id="287" name="CustomShape 8"/>
          <p:cNvSpPr/>
          <p:nvPr/>
        </p:nvSpPr>
        <p:spPr>
          <a:xfrm>
            <a:off x="9347760" y="4581000"/>
            <a:ext cx="1792440" cy="1151280"/>
          </a:xfrm>
          <a:prstGeom prst="rect">
            <a:avLst/>
          </a:prstGeom>
          <a:ln>
            <a:noFill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</p:sp>
      <p:pic>
        <p:nvPicPr>
          <p:cNvPr id="288" name="Picture 6"/>
          <p:cNvPicPr/>
          <p:nvPr/>
        </p:nvPicPr>
        <p:blipFill>
          <a:blip r:embed="rId4"/>
          <a:stretch/>
        </p:blipFill>
        <p:spPr>
          <a:xfrm>
            <a:off x="9264600" y="4599360"/>
            <a:ext cx="2026800" cy="1061280"/>
          </a:xfrm>
          <a:prstGeom prst="rect">
            <a:avLst/>
          </a:prstGeom>
          <a:ln>
            <a:noFill/>
          </a:ln>
        </p:spPr>
      </p:pic>
      <p:pic>
        <p:nvPicPr>
          <p:cNvPr id="289" name="Picture 14"/>
          <p:cNvPicPr/>
          <p:nvPr/>
        </p:nvPicPr>
        <p:blipFill>
          <a:blip r:embed="rId5"/>
          <a:stretch/>
        </p:blipFill>
        <p:spPr>
          <a:xfrm>
            <a:off x="3540600" y="1661760"/>
            <a:ext cx="2292840" cy="120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HFU PowerPoint SmartArt-Auswahl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CustomShape 2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CustomShape 3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7D89047D-2A45-49C2-BA15-309496C14762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26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CustomShape 4"/>
          <p:cNvSpPr/>
          <p:nvPr/>
        </p:nvSpPr>
        <p:spPr>
          <a:xfrm>
            <a:off x="369000" y="1052640"/>
            <a:ext cx="11390760" cy="645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2000" b="0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Dies sind Beispielelemente, welche durch Farbe und Form, innerhalb der Corporate Design Richtlinien, frei definiert und angepasst werden können. Weitere Formen finden Sie unter „Einfügen &gt; SmartArt“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4" name="CustomShape 5"/>
          <p:cNvSpPr/>
          <p:nvPr/>
        </p:nvSpPr>
        <p:spPr>
          <a:xfrm>
            <a:off x="605880" y="2277000"/>
            <a:ext cx="1641960" cy="1407240"/>
          </a:xfrm>
          <a:prstGeom prst="rect">
            <a:avLst/>
          </a:prstGeom>
          <a:blipFill>
            <a:blip r:embed="rId2"/>
            <a:stretch>
              <a:fillRect l="-2973" r="-2973"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5" name="CustomShape 6"/>
          <p:cNvSpPr/>
          <p:nvPr/>
        </p:nvSpPr>
        <p:spPr>
          <a:xfrm>
            <a:off x="605880" y="2481120"/>
            <a:ext cx="1641960" cy="337320"/>
          </a:xfrm>
          <a:prstGeom prst="rect">
            <a:avLst/>
          </a:prstGeom>
          <a:solidFill>
            <a:srgbClr val="86B81A">
              <a:alpha val="4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5640" tIns="35640" rIns="35640" bIns="35640" anchor="ctr"/>
          <a:lstStyle/>
          <a:p>
            <a:pPr algn="ctr">
              <a:lnSpc>
                <a:spcPct val="90000"/>
              </a:lnSpc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Furtwangen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CustomShape 7"/>
          <p:cNvSpPr/>
          <p:nvPr/>
        </p:nvSpPr>
        <p:spPr>
          <a:xfrm>
            <a:off x="583920" y="4080960"/>
            <a:ext cx="1878840" cy="1503000"/>
          </a:xfrm>
          <a:prstGeom prst="rect">
            <a:avLst/>
          </a:prstGeom>
          <a:blipFill>
            <a:blip r:embed="rId3"/>
            <a:stretch>
              <a:fillRect l="-9977" r="-9977"/>
            </a:stretch>
          </a:blip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2">
            <a:scrgbClr r="0" g="0" b="0"/>
          </a:effectRef>
          <a:fontRef idx="minor"/>
        </p:style>
      </p:sp>
      <p:sp>
        <p:nvSpPr>
          <p:cNvPr id="297" name="CustomShape 8"/>
          <p:cNvSpPr/>
          <p:nvPr/>
        </p:nvSpPr>
        <p:spPr>
          <a:xfrm>
            <a:off x="695160" y="5386680"/>
            <a:ext cx="1672200" cy="525600"/>
          </a:xfrm>
          <a:prstGeom prst="wedgeRectCallout">
            <a:avLst>
              <a:gd name="adj1" fmla="val 20250"/>
              <a:gd name="adj2" fmla="val -60700"/>
            </a:avLst>
          </a:prstGeom>
          <a:gradFill>
            <a:gsLst>
              <a:gs pos="0">
                <a:schemeClr val="accent1">
                  <a:hueOff val="0"/>
                  <a:satOff val="0"/>
                  <a:lumOff val="0"/>
                  <a:alphaOff val="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hueOff val="0"/>
                  <a:satOff val="0"/>
                  <a:lumOff val="0"/>
                  <a:alphaOff val="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lumMod val="99000"/>
                  <a:satMod val="120000"/>
                  <a:shade val="78000"/>
                </a:schemeClr>
              </a:gs>
            </a:gsLst>
            <a:lin ang="540000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2">
            <a:scrgbClr r="0" g="0" b="0"/>
          </a:effectRef>
          <a:fontRef idx="minor"/>
        </p:style>
        <p:txBody>
          <a:bodyPr lIns="60840" tIns="60840" rIns="60840" bIns="60840" anchor="ctr"/>
          <a:lstStyle/>
          <a:p>
            <a:pPr algn="ctr">
              <a:lnSpc>
                <a:spcPct val="90000"/>
              </a:lnSpc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Wirtschafts-ingenieurwesen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8" name="CustomShape 9"/>
          <p:cNvSpPr/>
          <p:nvPr/>
        </p:nvSpPr>
        <p:spPr>
          <a:xfrm>
            <a:off x="2639520" y="2268000"/>
            <a:ext cx="1444320" cy="338760"/>
          </a:xfrm>
          <a:prstGeom prst="rect">
            <a:avLst/>
          </a:prstGeom>
          <a:solidFill>
            <a:srgbClr val="83B81A"/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6560" tIns="60840" rIns="106560" bIns="60840" anchor="ctr"/>
          <a:lstStyle/>
          <a:p>
            <a:pPr algn="ctr">
              <a:lnSpc>
                <a:spcPct val="90000"/>
              </a:lnSpc>
            </a:pPr>
            <a:r>
              <a:rPr lang="en-US" sz="15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Überschrift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CustomShape 10"/>
          <p:cNvSpPr/>
          <p:nvPr/>
        </p:nvSpPr>
        <p:spPr>
          <a:xfrm>
            <a:off x="2639520" y="2574360"/>
            <a:ext cx="1444320" cy="789840"/>
          </a:xfrm>
          <a:prstGeom prst="rect">
            <a:avLst/>
          </a:prstGeom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72000" tIns="108000" rIns="72000" bIns="108000"/>
          <a:lstStyle/>
          <a:p>
            <a:pPr marL="114480" lvl="1" indent="-1137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Freitext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480" lvl="1" indent="-11376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Freitext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CustomShape 11"/>
          <p:cNvSpPr/>
          <p:nvPr/>
        </p:nvSpPr>
        <p:spPr>
          <a:xfrm>
            <a:off x="5478120" y="1989360"/>
            <a:ext cx="534240" cy="534240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5120" tIns="15120" rIns="15120" bIns="15120" anchor="ctr"/>
          <a:lstStyle/>
          <a:p>
            <a:pPr algn="ctr">
              <a:lnSpc>
                <a:spcPct val="9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CustomShape 12"/>
          <p:cNvSpPr/>
          <p:nvPr/>
        </p:nvSpPr>
        <p:spPr>
          <a:xfrm rot="2160000">
            <a:off x="5996520" y="2400480"/>
            <a:ext cx="141840" cy="180000"/>
          </a:xfrm>
          <a:prstGeom prst="rightArrow">
            <a:avLst>
              <a:gd name="adj1" fmla="val 60000"/>
              <a:gd name="adj2" fmla="val 50000"/>
            </a:avLst>
          </a:prstGeom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2" name="CustomShape 13"/>
          <p:cNvSpPr/>
          <p:nvPr/>
        </p:nvSpPr>
        <p:spPr>
          <a:xfrm>
            <a:off x="6128640" y="2462040"/>
            <a:ext cx="534240" cy="534240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5120" tIns="15120" rIns="15120" bIns="15120" anchor="ctr"/>
          <a:lstStyle/>
          <a:p>
            <a:pPr algn="ctr">
              <a:lnSpc>
                <a:spcPct val="9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CustomShape 14"/>
          <p:cNvSpPr/>
          <p:nvPr/>
        </p:nvSpPr>
        <p:spPr>
          <a:xfrm rot="6480000">
            <a:off x="6202800" y="3017520"/>
            <a:ext cx="141840" cy="180000"/>
          </a:xfrm>
          <a:prstGeom prst="rightArrow">
            <a:avLst>
              <a:gd name="adj1" fmla="val 60000"/>
              <a:gd name="adj2" fmla="val 50000"/>
            </a:avLst>
          </a:prstGeom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4" name="CustomShape 15"/>
          <p:cNvSpPr/>
          <p:nvPr/>
        </p:nvSpPr>
        <p:spPr>
          <a:xfrm>
            <a:off x="5880240" y="3226680"/>
            <a:ext cx="534240" cy="534240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5120" tIns="15120" rIns="15120" bIns="15120" anchor="ctr"/>
          <a:lstStyle/>
          <a:p>
            <a:pPr algn="ctr">
              <a:lnSpc>
                <a:spcPct val="9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5" name="CustomShape 16"/>
          <p:cNvSpPr/>
          <p:nvPr/>
        </p:nvSpPr>
        <p:spPr>
          <a:xfrm rot="10800000">
            <a:off x="5963400" y="3764880"/>
            <a:ext cx="141840" cy="180000"/>
          </a:xfrm>
          <a:prstGeom prst="rightArrow">
            <a:avLst>
              <a:gd name="adj1" fmla="val 60000"/>
              <a:gd name="adj2" fmla="val 50000"/>
            </a:avLst>
          </a:prstGeom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6" name="CustomShape 17"/>
          <p:cNvSpPr/>
          <p:nvPr/>
        </p:nvSpPr>
        <p:spPr>
          <a:xfrm>
            <a:off x="5076360" y="3226680"/>
            <a:ext cx="534240" cy="534240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5120" tIns="15120" rIns="15120" bIns="15120" anchor="ctr"/>
          <a:lstStyle/>
          <a:p>
            <a:pPr algn="ctr">
              <a:lnSpc>
                <a:spcPct val="9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CustomShape 18"/>
          <p:cNvSpPr/>
          <p:nvPr/>
        </p:nvSpPr>
        <p:spPr>
          <a:xfrm rot="15120000">
            <a:off x="5149080" y="3026160"/>
            <a:ext cx="141840" cy="180000"/>
          </a:xfrm>
          <a:prstGeom prst="rightArrow">
            <a:avLst>
              <a:gd name="adj1" fmla="val 60000"/>
              <a:gd name="adj2" fmla="val 50000"/>
            </a:avLst>
          </a:prstGeom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08" name="CustomShape 19"/>
          <p:cNvSpPr/>
          <p:nvPr/>
        </p:nvSpPr>
        <p:spPr>
          <a:xfrm>
            <a:off x="4827600" y="2462040"/>
            <a:ext cx="534240" cy="534240"/>
          </a:xfrm>
          <a:prstGeom prst="ellips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5120" tIns="15120" rIns="15120" bIns="15120" anchor="ctr"/>
          <a:lstStyle/>
          <a:p>
            <a:pPr algn="ctr">
              <a:lnSpc>
                <a:spcPct val="9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CustomShape 20"/>
          <p:cNvSpPr/>
          <p:nvPr/>
        </p:nvSpPr>
        <p:spPr>
          <a:xfrm rot="19440000">
            <a:off x="5345280" y="2405520"/>
            <a:ext cx="141840" cy="180000"/>
          </a:xfrm>
          <a:prstGeom prst="rightArrow">
            <a:avLst>
              <a:gd name="adj1" fmla="val 60000"/>
              <a:gd name="adj2" fmla="val 50000"/>
            </a:avLst>
          </a:prstGeom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0" name="CustomShape 21"/>
          <p:cNvSpPr/>
          <p:nvPr/>
        </p:nvSpPr>
        <p:spPr>
          <a:xfrm>
            <a:off x="10733760" y="5261040"/>
            <a:ext cx="90720" cy="142920"/>
          </a:xfrm>
          <a:custGeom>
            <a:avLst/>
            <a:gdLst/>
            <a:ahLst/>
            <a:cxnLst/>
            <a:rect l="l" t="t" r="r" b="b"/>
            <a:pathLst>
              <a:path h="143817">
                <a:moveTo>
                  <a:pt x="45720" y="0"/>
                </a:moveTo>
                <a:lnTo>
                  <a:pt x="45720" y="143817"/>
                </a:lnTo>
              </a:path>
            </a:pathLst>
          </a:custGeom>
          <a:noFill/>
          <a:ln>
            <a:solidFill>
              <a:schemeClr val="accent1">
                <a:shade val="8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1" name="CustomShape 22"/>
          <p:cNvSpPr/>
          <p:nvPr/>
        </p:nvSpPr>
        <p:spPr>
          <a:xfrm>
            <a:off x="9838080" y="4660560"/>
            <a:ext cx="941040" cy="142920"/>
          </a:xfrm>
          <a:custGeom>
            <a:avLst/>
            <a:gdLst/>
            <a:ahLst/>
            <a:cxnLst/>
            <a:rect l="l" t="t" r="r" b="b"/>
            <a:pathLst>
              <a:path w="941664" h="143817">
                <a:moveTo>
                  <a:pt x="0" y="0"/>
                </a:moveTo>
                <a:lnTo>
                  <a:pt x="0" y="72479"/>
                </a:lnTo>
                <a:lnTo>
                  <a:pt x="941664" y="72479"/>
                </a:lnTo>
                <a:lnTo>
                  <a:pt x="941664" y="143817"/>
                </a:lnTo>
              </a:path>
            </a:pathLst>
          </a:custGeom>
          <a:noFill/>
          <a:ln>
            <a:solidFill>
              <a:schemeClr val="accent1">
                <a:shade val="6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2" name="CustomShape 23"/>
          <p:cNvSpPr/>
          <p:nvPr/>
        </p:nvSpPr>
        <p:spPr>
          <a:xfrm>
            <a:off x="8896320" y="5261040"/>
            <a:ext cx="627120" cy="142920"/>
          </a:xfrm>
          <a:custGeom>
            <a:avLst/>
            <a:gdLst/>
            <a:ahLst/>
            <a:cxnLst/>
            <a:rect l="l" t="t" r="r" b="b"/>
            <a:pathLst>
              <a:path w="627776" h="143817">
                <a:moveTo>
                  <a:pt x="0" y="0"/>
                </a:moveTo>
                <a:lnTo>
                  <a:pt x="0" y="72479"/>
                </a:lnTo>
                <a:lnTo>
                  <a:pt x="627776" y="72479"/>
                </a:lnTo>
                <a:lnTo>
                  <a:pt x="627776" y="143817"/>
                </a:lnTo>
              </a:path>
            </a:pathLst>
          </a:custGeom>
          <a:noFill/>
          <a:ln>
            <a:solidFill>
              <a:schemeClr val="accent1">
                <a:shade val="8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3" name="CustomShape 24"/>
          <p:cNvSpPr/>
          <p:nvPr/>
        </p:nvSpPr>
        <p:spPr>
          <a:xfrm>
            <a:off x="8268480" y="5261040"/>
            <a:ext cx="627120" cy="142920"/>
          </a:xfrm>
          <a:custGeom>
            <a:avLst/>
            <a:gdLst/>
            <a:ahLst/>
            <a:cxnLst/>
            <a:rect l="l" t="t" r="r" b="b"/>
            <a:pathLst>
              <a:path w="627776" h="143817">
                <a:moveTo>
                  <a:pt x="627776" y="0"/>
                </a:moveTo>
                <a:lnTo>
                  <a:pt x="627776" y="72479"/>
                </a:lnTo>
                <a:lnTo>
                  <a:pt x="0" y="72479"/>
                </a:lnTo>
                <a:lnTo>
                  <a:pt x="0" y="143817"/>
                </a:lnTo>
              </a:path>
            </a:pathLst>
          </a:custGeom>
          <a:noFill/>
          <a:ln>
            <a:solidFill>
              <a:schemeClr val="accent1">
                <a:shade val="8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4" name="CustomShape 25"/>
          <p:cNvSpPr/>
          <p:nvPr/>
        </p:nvSpPr>
        <p:spPr>
          <a:xfrm>
            <a:off x="8896320" y="4660560"/>
            <a:ext cx="941040" cy="142920"/>
          </a:xfrm>
          <a:custGeom>
            <a:avLst/>
            <a:gdLst/>
            <a:ahLst/>
            <a:cxnLst/>
            <a:rect l="l" t="t" r="r" b="b"/>
            <a:pathLst>
              <a:path w="941664" h="143817">
                <a:moveTo>
                  <a:pt x="941664" y="0"/>
                </a:moveTo>
                <a:lnTo>
                  <a:pt x="941664" y="72479"/>
                </a:lnTo>
                <a:lnTo>
                  <a:pt x="0" y="72479"/>
                </a:lnTo>
                <a:lnTo>
                  <a:pt x="0" y="143817"/>
                </a:lnTo>
              </a:path>
            </a:pathLst>
          </a:custGeom>
          <a:noFill/>
          <a:ln>
            <a:solidFill>
              <a:schemeClr val="accent1">
                <a:shade val="60000"/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5" name="CustomShape 26"/>
          <p:cNvSpPr/>
          <p:nvPr/>
        </p:nvSpPr>
        <p:spPr>
          <a:xfrm>
            <a:off x="9609840" y="4204080"/>
            <a:ext cx="455760" cy="45576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6" name="CustomShape 27"/>
          <p:cNvSpPr/>
          <p:nvPr/>
        </p:nvSpPr>
        <p:spPr>
          <a:xfrm>
            <a:off x="10066320" y="4203000"/>
            <a:ext cx="6840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0840" tIns="60840" rIns="60840" bIns="60840" anchor="ctr"/>
          <a:lstStyle/>
          <a:p>
            <a:pPr>
              <a:lnSpc>
                <a:spcPct val="90000"/>
              </a:lnSpc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CustomShape 28"/>
          <p:cNvSpPr/>
          <p:nvPr/>
        </p:nvSpPr>
        <p:spPr>
          <a:xfrm>
            <a:off x="8668080" y="4804560"/>
            <a:ext cx="455760" cy="45576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18" name="CustomShape 29"/>
          <p:cNvSpPr/>
          <p:nvPr/>
        </p:nvSpPr>
        <p:spPr>
          <a:xfrm>
            <a:off x="9124560" y="4803480"/>
            <a:ext cx="6840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0840" tIns="60840" rIns="60840" bIns="60840" anchor="ctr"/>
          <a:lstStyle/>
          <a:p>
            <a:pPr>
              <a:lnSpc>
                <a:spcPct val="90000"/>
              </a:lnSpc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9" name="CustomShape 30"/>
          <p:cNvSpPr/>
          <p:nvPr/>
        </p:nvSpPr>
        <p:spPr>
          <a:xfrm>
            <a:off x="8040240" y="5405040"/>
            <a:ext cx="455760" cy="45576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0" name="CustomShape 31"/>
          <p:cNvSpPr/>
          <p:nvPr/>
        </p:nvSpPr>
        <p:spPr>
          <a:xfrm>
            <a:off x="8496720" y="5403600"/>
            <a:ext cx="6840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0840" tIns="60840" rIns="60840" bIns="60840" anchor="ctr"/>
          <a:lstStyle/>
          <a:p>
            <a:pPr>
              <a:lnSpc>
                <a:spcPct val="90000"/>
              </a:lnSpc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32"/>
          <p:cNvSpPr/>
          <p:nvPr/>
        </p:nvSpPr>
        <p:spPr>
          <a:xfrm>
            <a:off x="9295920" y="5405040"/>
            <a:ext cx="455760" cy="45576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2" name="CustomShape 33"/>
          <p:cNvSpPr/>
          <p:nvPr/>
        </p:nvSpPr>
        <p:spPr>
          <a:xfrm>
            <a:off x="9752400" y="5403600"/>
            <a:ext cx="6840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0840" tIns="60840" rIns="60840" bIns="60840" anchor="ctr"/>
          <a:lstStyle/>
          <a:p>
            <a:pPr>
              <a:lnSpc>
                <a:spcPct val="90000"/>
              </a:lnSpc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3" name="CustomShape 34"/>
          <p:cNvSpPr/>
          <p:nvPr/>
        </p:nvSpPr>
        <p:spPr>
          <a:xfrm>
            <a:off x="10551240" y="4804560"/>
            <a:ext cx="455760" cy="45576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4" name="CustomShape 35"/>
          <p:cNvSpPr/>
          <p:nvPr/>
        </p:nvSpPr>
        <p:spPr>
          <a:xfrm>
            <a:off x="11008080" y="4803480"/>
            <a:ext cx="6840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0840" tIns="60840" rIns="60840" bIns="60840" anchor="ctr"/>
          <a:lstStyle/>
          <a:p>
            <a:pPr>
              <a:lnSpc>
                <a:spcPct val="90000"/>
              </a:lnSpc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5" name="CustomShape 36"/>
          <p:cNvSpPr/>
          <p:nvPr/>
        </p:nvSpPr>
        <p:spPr>
          <a:xfrm>
            <a:off x="10551240" y="5405040"/>
            <a:ext cx="455760" cy="455760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6" name="CustomShape 37"/>
          <p:cNvSpPr/>
          <p:nvPr/>
        </p:nvSpPr>
        <p:spPr>
          <a:xfrm>
            <a:off x="11008080" y="5403600"/>
            <a:ext cx="684000" cy="455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0840" tIns="60840" rIns="60840" bIns="60840" anchor="ctr"/>
          <a:lstStyle/>
          <a:p>
            <a:pPr>
              <a:lnSpc>
                <a:spcPct val="90000"/>
              </a:lnSpc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CustomShape 38"/>
          <p:cNvSpPr/>
          <p:nvPr/>
        </p:nvSpPr>
        <p:spPr>
          <a:xfrm>
            <a:off x="4331520" y="5331960"/>
            <a:ext cx="911160" cy="589680"/>
          </a:xfrm>
          <a:prstGeom prst="roundRect">
            <a:avLst>
              <a:gd name="adj" fmla="val 10000"/>
            </a:avLst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28320" tIns="202320" rIns="41760" bIns="54720"/>
          <a:lstStyle/>
          <a:p>
            <a:pPr marL="57240" lvl="1" indent="-5652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Aufzählung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CustomShape 39"/>
          <p:cNvSpPr/>
          <p:nvPr/>
        </p:nvSpPr>
        <p:spPr>
          <a:xfrm>
            <a:off x="2844000" y="5331960"/>
            <a:ext cx="911160" cy="589680"/>
          </a:xfrm>
          <a:prstGeom prst="roundRect">
            <a:avLst>
              <a:gd name="adj" fmla="val 10000"/>
            </a:avLst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4720" tIns="202320" rIns="41760" bIns="54720"/>
          <a:lstStyle/>
          <a:p>
            <a:pPr marL="57240" lvl="1" indent="-5652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Aufzählung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9" name="CustomShape 40"/>
          <p:cNvSpPr/>
          <p:nvPr/>
        </p:nvSpPr>
        <p:spPr>
          <a:xfrm>
            <a:off x="4331520" y="4077000"/>
            <a:ext cx="911160" cy="589680"/>
          </a:xfrm>
          <a:prstGeom prst="roundRect">
            <a:avLst>
              <a:gd name="adj" fmla="val 10000"/>
            </a:avLst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328320" tIns="54720" rIns="41760" bIns="202320"/>
          <a:lstStyle/>
          <a:p>
            <a:pPr marL="57240" lvl="1" indent="-5652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Aufzählung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CustomShape 41"/>
          <p:cNvSpPr/>
          <p:nvPr/>
        </p:nvSpPr>
        <p:spPr>
          <a:xfrm>
            <a:off x="2844000" y="4077000"/>
            <a:ext cx="911160" cy="589680"/>
          </a:xfrm>
          <a:prstGeom prst="roundRect">
            <a:avLst>
              <a:gd name="adj" fmla="val 10000"/>
            </a:avLst>
          </a:prstGeom>
          <a:solidFill>
            <a:schemeClr val="lt1">
              <a:alpha val="90000"/>
              <a:hueOff val="0"/>
              <a:satOff val="0"/>
              <a:lumOff val="0"/>
              <a:alphaOff val="0"/>
            </a:schemeClr>
          </a:solidFill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4720" tIns="54720" rIns="41760" bIns="202320"/>
          <a:lstStyle/>
          <a:p>
            <a:pPr marL="57240" lvl="1" indent="-56520">
              <a:lnSpc>
                <a:spcPct val="90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9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</a:t>
            </a:r>
            <a:r>
              <a:rPr lang="en-US" sz="9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Aufzählung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CustomShape 42"/>
          <p:cNvSpPr/>
          <p:nvPr/>
        </p:nvSpPr>
        <p:spPr>
          <a:xfrm>
            <a:off x="3225960" y="4182120"/>
            <a:ext cx="798480" cy="798480"/>
          </a:xfrm>
          <a:prstGeom prst="pieWedg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6880" tIns="56880" rIns="56880" bIns="56880" anchor="ctr"/>
          <a:lstStyle/>
          <a:p>
            <a:pPr algn="ctr">
              <a:lnSpc>
                <a:spcPct val="90000"/>
              </a:lnSpc>
            </a:pPr>
            <a:r>
              <a:rPr lang="en-US" sz="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CustomShape 43"/>
          <p:cNvSpPr/>
          <p:nvPr/>
        </p:nvSpPr>
        <p:spPr>
          <a:xfrm rot="5400000">
            <a:off x="4062960" y="4182120"/>
            <a:ext cx="798480" cy="798480"/>
          </a:xfrm>
          <a:prstGeom prst="pieWedg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6880" tIns="56880" rIns="56880" bIns="56880" anchor="ctr"/>
          <a:lstStyle/>
          <a:p>
            <a:pPr algn="ctr">
              <a:lnSpc>
                <a:spcPct val="90000"/>
              </a:lnSpc>
            </a:pPr>
            <a:r>
              <a:rPr lang="en-US" sz="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CustomShape 44"/>
          <p:cNvSpPr/>
          <p:nvPr/>
        </p:nvSpPr>
        <p:spPr>
          <a:xfrm rot="10800000">
            <a:off x="4069080" y="5019120"/>
            <a:ext cx="798480" cy="798480"/>
          </a:xfrm>
          <a:prstGeom prst="pieWedg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56880" tIns="56880" rIns="56880" bIns="56880" anchor="ctr"/>
          <a:lstStyle/>
          <a:p>
            <a:pPr algn="ctr">
              <a:lnSpc>
                <a:spcPct val="90000"/>
              </a:lnSpc>
            </a:pPr>
            <a:r>
              <a:rPr lang="en-US" sz="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CustomShape 45"/>
          <p:cNvSpPr/>
          <p:nvPr/>
        </p:nvSpPr>
        <p:spPr>
          <a:xfrm rot="16200000">
            <a:off x="3225960" y="5019120"/>
            <a:ext cx="798480" cy="798480"/>
          </a:xfrm>
          <a:prstGeom prst="pieWedge">
            <a:avLst/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vert="vert" lIns="56880" tIns="56880" rIns="56880" bIns="56880" anchor="ctr"/>
          <a:lstStyle/>
          <a:p>
            <a:pPr algn="ctr">
              <a:lnSpc>
                <a:spcPct val="90000"/>
              </a:lnSpc>
            </a:pPr>
            <a:r>
              <a:rPr lang="en-US" sz="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CustomShape 46"/>
          <p:cNvSpPr/>
          <p:nvPr/>
        </p:nvSpPr>
        <p:spPr>
          <a:xfrm>
            <a:off x="3905640" y="4833720"/>
            <a:ext cx="275040" cy="239040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0800000"/>
              <a:gd name="adj5" fmla="val 12500"/>
            </a:avLst>
          </a:prstGeom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6" name="CustomShape 47"/>
          <p:cNvSpPr/>
          <p:nvPr/>
        </p:nvSpPr>
        <p:spPr>
          <a:xfrm rot="10800000">
            <a:off x="4457160" y="5405400"/>
            <a:ext cx="275040" cy="239040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0800000"/>
              <a:gd name="adj5" fmla="val 12500"/>
            </a:avLst>
          </a:prstGeom>
          <a:solidFill>
            <a:schemeClr val="accent1">
              <a:tint val="60000"/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7" name="CustomShape 48"/>
          <p:cNvSpPr/>
          <p:nvPr/>
        </p:nvSpPr>
        <p:spPr>
          <a:xfrm>
            <a:off x="8256240" y="1988640"/>
            <a:ext cx="863280" cy="575280"/>
          </a:xfrm>
          <a:prstGeom prst="trapezoid">
            <a:avLst>
              <a:gd name="adj" fmla="val 75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8" name="CustomShape 49"/>
          <p:cNvSpPr/>
          <p:nvPr/>
        </p:nvSpPr>
        <p:spPr>
          <a:xfrm>
            <a:off x="7824240" y="2565000"/>
            <a:ext cx="1727640" cy="575280"/>
          </a:xfrm>
          <a:prstGeom prst="trapezoid">
            <a:avLst>
              <a:gd name="adj" fmla="val 75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39" name="CustomShape 50"/>
          <p:cNvSpPr/>
          <p:nvPr/>
        </p:nvSpPr>
        <p:spPr>
          <a:xfrm>
            <a:off x="7392240" y="3141000"/>
            <a:ext cx="2591640" cy="575280"/>
          </a:xfrm>
          <a:prstGeom prst="trapezoid">
            <a:avLst>
              <a:gd name="adj" fmla="val 75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0" name="CustomShape 51"/>
          <p:cNvSpPr/>
          <p:nvPr/>
        </p:nvSpPr>
        <p:spPr>
          <a:xfrm>
            <a:off x="5808600" y="4437360"/>
            <a:ext cx="718920" cy="287280"/>
          </a:xfrm>
          <a:prstGeom prst="chevron">
            <a:avLst>
              <a:gd name="adj" fmla="val 5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" name="CustomShape 52"/>
          <p:cNvSpPr/>
          <p:nvPr/>
        </p:nvSpPr>
        <p:spPr>
          <a:xfrm>
            <a:off x="6456240" y="4437360"/>
            <a:ext cx="718920" cy="287280"/>
          </a:xfrm>
          <a:prstGeom prst="chevron">
            <a:avLst>
              <a:gd name="adj" fmla="val 5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2" name="CustomShape 53"/>
          <p:cNvSpPr/>
          <p:nvPr/>
        </p:nvSpPr>
        <p:spPr>
          <a:xfrm>
            <a:off x="7103880" y="4437360"/>
            <a:ext cx="718920" cy="287280"/>
          </a:xfrm>
          <a:prstGeom prst="chevron">
            <a:avLst>
              <a:gd name="adj" fmla="val 50000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3" name="CustomShape 54"/>
          <p:cNvSpPr/>
          <p:nvPr/>
        </p:nvSpPr>
        <p:spPr>
          <a:xfrm>
            <a:off x="10544040" y="2536200"/>
            <a:ext cx="824760" cy="824760"/>
          </a:xfrm>
          <a:prstGeom prst="ellipse">
            <a:avLst/>
          </a:prstGeom>
          <a:solidFill>
            <a:schemeClr val="accent1">
              <a:alpha val="50000"/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4" name="CustomShape 55"/>
          <p:cNvSpPr/>
          <p:nvPr/>
        </p:nvSpPr>
        <p:spPr>
          <a:xfrm>
            <a:off x="10750320" y="2205000"/>
            <a:ext cx="412200" cy="412200"/>
          </a:xfrm>
          <a:prstGeom prst="ellipse">
            <a:avLst/>
          </a:prstGeom>
          <a:solidFill>
            <a:schemeClr val="accent1">
              <a:alpha val="50000"/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5" name="CustomShape 56"/>
          <p:cNvSpPr/>
          <p:nvPr/>
        </p:nvSpPr>
        <p:spPr>
          <a:xfrm>
            <a:off x="11287800" y="2742480"/>
            <a:ext cx="412200" cy="412200"/>
          </a:xfrm>
          <a:prstGeom prst="ellipse">
            <a:avLst/>
          </a:prstGeom>
          <a:solidFill>
            <a:schemeClr val="accent1">
              <a:alpha val="50000"/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6" name="CustomShape 57"/>
          <p:cNvSpPr/>
          <p:nvPr/>
        </p:nvSpPr>
        <p:spPr>
          <a:xfrm>
            <a:off x="10750320" y="3280320"/>
            <a:ext cx="412200" cy="412200"/>
          </a:xfrm>
          <a:prstGeom prst="ellipse">
            <a:avLst/>
          </a:prstGeom>
          <a:solidFill>
            <a:schemeClr val="accent1">
              <a:alpha val="50000"/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7" name="CustomShape 58"/>
          <p:cNvSpPr/>
          <p:nvPr/>
        </p:nvSpPr>
        <p:spPr>
          <a:xfrm>
            <a:off x="10212840" y="2742480"/>
            <a:ext cx="412200" cy="412200"/>
          </a:xfrm>
          <a:prstGeom prst="ellipse">
            <a:avLst/>
          </a:prstGeom>
          <a:solidFill>
            <a:schemeClr val="accent1">
              <a:alpha val="50000"/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CustomShape 1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9D21C599-9052-4D54-9B0E-20D376FDFB16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27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0" name="CustomShape 3"/>
          <p:cNvSpPr/>
          <p:nvPr/>
        </p:nvSpPr>
        <p:spPr>
          <a:xfrm>
            <a:off x="369000" y="1052640"/>
            <a:ext cx="11415240" cy="153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2000" b="0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Dies sind Beispielelemente, welche durch Farbe und Form, innerhalb der Corporate Design Richtlinien, frei definiert und angepasst werden können. Weitere Basisformen finden Sie unter „Start &gt; Zeichnung“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1" name="CustomShape 4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HFU PowerPoint Basisgrafiken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2" name="CustomShape 5"/>
          <p:cNvSpPr/>
          <p:nvPr/>
        </p:nvSpPr>
        <p:spPr>
          <a:xfrm>
            <a:off x="6823440" y="3133080"/>
            <a:ext cx="12160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232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3" name="CustomShape 6"/>
          <p:cNvSpPr/>
          <p:nvPr/>
        </p:nvSpPr>
        <p:spPr>
          <a:xfrm>
            <a:off x="5231880" y="2907360"/>
            <a:ext cx="394200" cy="45072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4" name="CustomShape 7"/>
          <p:cNvSpPr/>
          <p:nvPr/>
        </p:nvSpPr>
        <p:spPr>
          <a:xfrm>
            <a:off x="5870160" y="2955240"/>
            <a:ext cx="450720" cy="394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5" name="CustomShape 8"/>
          <p:cNvSpPr/>
          <p:nvPr/>
        </p:nvSpPr>
        <p:spPr>
          <a:xfrm>
            <a:off x="335160" y="4151160"/>
            <a:ext cx="2031120" cy="789480"/>
          </a:xfrm>
          <a:prstGeom prst="roundRect">
            <a:avLst>
              <a:gd name="adj" fmla="val 16667"/>
            </a:avLst>
          </a:prstGeom>
          <a:solidFill>
            <a:schemeClr val="accent1">
              <a:lumMod val="40000"/>
              <a:lumOff val="6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6" name="CustomShape 9"/>
          <p:cNvSpPr/>
          <p:nvPr/>
        </p:nvSpPr>
        <p:spPr>
          <a:xfrm>
            <a:off x="2573640" y="4151160"/>
            <a:ext cx="2031120" cy="789480"/>
          </a:xfrm>
          <a:prstGeom prst="snipRoundRect">
            <a:avLst>
              <a:gd name="adj1" fmla="val 16667"/>
              <a:gd name="adj2" fmla="val 16667"/>
            </a:avLst>
          </a:prstGeom>
          <a:solidFill>
            <a:schemeClr val="accent1">
              <a:lumMod val="40000"/>
              <a:lumOff val="60000"/>
            </a:schemeClr>
          </a:solidFill>
          <a:ln w="6480">
            <a:solidFill>
              <a:schemeClr val="accent1">
                <a:shade val="50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7" name="CustomShape 10"/>
          <p:cNvSpPr/>
          <p:nvPr/>
        </p:nvSpPr>
        <p:spPr>
          <a:xfrm>
            <a:off x="4799880" y="4151160"/>
            <a:ext cx="2087640" cy="789480"/>
          </a:xfrm>
          <a:prstGeom prst="round2SameRect">
            <a:avLst>
              <a:gd name="adj1" fmla="val 16667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8" name="CustomShape 11"/>
          <p:cNvSpPr/>
          <p:nvPr/>
        </p:nvSpPr>
        <p:spPr>
          <a:xfrm>
            <a:off x="8444880" y="2738160"/>
            <a:ext cx="1015200" cy="789480"/>
          </a:xfrm>
          <a:prstGeom prst="bentConnector3">
            <a:avLst>
              <a:gd name="adj1" fmla="val 50000"/>
            </a:avLst>
          </a:prstGeom>
          <a:noFill/>
          <a:ln w="22320">
            <a:solidFill>
              <a:srgbClr val="4A7EBB"/>
            </a:solidFill>
            <a:round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9" name="CustomShape 12"/>
          <p:cNvSpPr/>
          <p:nvPr/>
        </p:nvSpPr>
        <p:spPr>
          <a:xfrm>
            <a:off x="1850040" y="2277000"/>
            <a:ext cx="1423800" cy="14238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0" name="CustomShape 13"/>
          <p:cNvSpPr/>
          <p:nvPr/>
        </p:nvSpPr>
        <p:spPr>
          <a:xfrm>
            <a:off x="335160" y="2277000"/>
            <a:ext cx="1423800" cy="14238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Hochschule Furtwangen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1" name="CustomShape 14"/>
          <p:cNvSpPr/>
          <p:nvPr/>
        </p:nvSpPr>
        <p:spPr>
          <a:xfrm>
            <a:off x="3375360" y="2277000"/>
            <a:ext cx="1423800" cy="1423800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15"/>
          <p:cNvSpPr/>
          <p:nvPr/>
        </p:nvSpPr>
        <p:spPr>
          <a:xfrm>
            <a:off x="7010640" y="4581000"/>
            <a:ext cx="4845600" cy="359640"/>
          </a:xfrm>
          <a:prstGeom prst="rect">
            <a:avLst/>
          </a:prstGeom>
          <a:solidFill>
            <a:schemeClr val="accent1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44000" tIns="144000" rIns="90000" bIns="108000" anchor="ctr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TEXT HEADLINE TEXT HEADLINE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3" name="CustomShape 16"/>
          <p:cNvSpPr/>
          <p:nvPr/>
        </p:nvSpPr>
        <p:spPr>
          <a:xfrm>
            <a:off x="10056600" y="3133080"/>
            <a:ext cx="13676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2320">
            <a:solidFill>
              <a:srgbClr val="4A7EBB"/>
            </a:solidFill>
            <a:round/>
            <a:headEnd type="arrow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Anwendung SmartArt (Beispiel)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CustomShape 3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6F01C19A-7CB2-4C14-B726-665F029C0B24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28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7" name="CustomShape 4"/>
          <p:cNvSpPr/>
          <p:nvPr/>
        </p:nvSpPr>
        <p:spPr>
          <a:xfrm>
            <a:off x="6552720" y="1052640"/>
            <a:ext cx="5231520" cy="1048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108000" rIns="90000" bIns="108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Sie können das SmartArt-Objekt austauschen, in dem Sie mit einem Rechtsklick darauf klicken und „Layout ändern…“ auswählen.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8" name="CustomShape 5"/>
          <p:cNvSpPr/>
          <p:nvPr/>
        </p:nvSpPr>
        <p:spPr>
          <a:xfrm>
            <a:off x="2229480" y="1177200"/>
            <a:ext cx="1503000" cy="976680"/>
          </a:xfrm>
          <a:prstGeom prst="roundRect">
            <a:avLst>
              <a:gd name="adj" fmla="val 16667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69" name="CustomShape 6"/>
          <p:cNvSpPr/>
          <p:nvPr/>
        </p:nvSpPr>
        <p:spPr>
          <a:xfrm>
            <a:off x="1028520" y="1666080"/>
            <a:ext cx="3905280" cy="3905280"/>
          </a:xfrm>
          <a:custGeom>
            <a:avLst/>
            <a:gdLst/>
            <a:ahLst/>
            <a:cxnLst/>
            <a:rect l="l" t="t" r="r" b="b"/>
            <a:pathLst>
              <a:path w="2715135" h="1952941">
                <a:moveTo>
                  <a:pt x="2715135" y="154875"/>
                </a:moveTo>
              </a:path>
            </a:pathLst>
          </a:custGeom>
          <a:noFill/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0" name="CustomShape 7"/>
          <p:cNvSpPr/>
          <p:nvPr/>
        </p:nvSpPr>
        <p:spPr>
          <a:xfrm>
            <a:off x="4086720" y="2526480"/>
            <a:ext cx="1503000" cy="976680"/>
          </a:xfrm>
          <a:prstGeom prst="roundRect">
            <a:avLst>
              <a:gd name="adj" fmla="val 16667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1" name="CustomShape 8"/>
          <p:cNvSpPr/>
          <p:nvPr/>
        </p:nvSpPr>
        <p:spPr>
          <a:xfrm>
            <a:off x="1028520" y="1666080"/>
            <a:ext cx="3905280" cy="3905280"/>
          </a:xfrm>
          <a:custGeom>
            <a:avLst/>
            <a:gdLst/>
            <a:ahLst/>
            <a:cxnLst/>
            <a:rect l="l" t="t" r="r" b="b"/>
            <a:pathLst>
              <a:path w="3903204" h="1952941">
                <a:moveTo>
                  <a:pt x="3903204" y="1850644"/>
                </a:moveTo>
              </a:path>
            </a:pathLst>
          </a:custGeom>
          <a:noFill/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2" name="CustomShape 9"/>
          <p:cNvSpPr/>
          <p:nvPr/>
        </p:nvSpPr>
        <p:spPr>
          <a:xfrm>
            <a:off x="3377520" y="4710240"/>
            <a:ext cx="1503000" cy="976680"/>
          </a:xfrm>
          <a:prstGeom prst="roundRect">
            <a:avLst>
              <a:gd name="adj" fmla="val 16667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3" name="CustomShape 10"/>
          <p:cNvSpPr/>
          <p:nvPr/>
        </p:nvSpPr>
        <p:spPr>
          <a:xfrm>
            <a:off x="1028520" y="1666080"/>
            <a:ext cx="3905280" cy="3905280"/>
          </a:xfrm>
          <a:custGeom>
            <a:avLst/>
            <a:gdLst/>
            <a:ahLst/>
            <a:cxnLst/>
            <a:rect l="l" t="t" r="r" b="b"/>
            <a:pathLst>
              <a:path w="2341232" h="3866894">
                <a:moveTo>
                  <a:pt x="2341232" y="3866895"/>
                </a:moveTo>
              </a:path>
            </a:pathLst>
          </a:custGeom>
          <a:noFill/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4" name="CustomShape 11"/>
          <p:cNvSpPr/>
          <p:nvPr/>
        </p:nvSpPr>
        <p:spPr>
          <a:xfrm>
            <a:off x="1081440" y="4710240"/>
            <a:ext cx="1503000" cy="976680"/>
          </a:xfrm>
          <a:prstGeom prst="roundRect">
            <a:avLst>
              <a:gd name="adj" fmla="val 16667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5" name="CustomShape 12"/>
          <p:cNvSpPr/>
          <p:nvPr/>
        </p:nvSpPr>
        <p:spPr>
          <a:xfrm>
            <a:off x="1028520" y="1666080"/>
            <a:ext cx="3905280" cy="3905280"/>
          </a:xfrm>
          <a:custGeom>
            <a:avLst/>
            <a:gdLst/>
            <a:ahLst/>
            <a:cxnLst/>
            <a:rect l="l" t="t" r="r" b="b"/>
            <a:pathLst>
              <a:path w="1952942" h="3033804">
                <a:moveTo>
                  <a:pt x="326375" y="3033805"/>
                </a:moveTo>
              </a:path>
            </a:pathLst>
          </a:custGeom>
          <a:noFill/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6" name="CustomShape 13"/>
          <p:cNvSpPr/>
          <p:nvPr/>
        </p:nvSpPr>
        <p:spPr>
          <a:xfrm>
            <a:off x="372240" y="2526480"/>
            <a:ext cx="1503000" cy="976680"/>
          </a:xfrm>
          <a:prstGeom prst="roundRect">
            <a:avLst>
              <a:gd name="adj" fmla="val 16667"/>
            </a:avLst>
          </a:prstGeom>
          <a:solidFill>
            <a:schemeClr val="accent1">
              <a:hueOff val="0"/>
              <a:satOff val="0"/>
              <a:lumOff val="0"/>
              <a:alphaOff val="0"/>
            </a:schemeClr>
          </a:solidFill>
          <a:ln>
            <a:solidFill>
              <a:schemeClr val="l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77" name="CustomShape 14"/>
          <p:cNvSpPr/>
          <p:nvPr/>
        </p:nvSpPr>
        <p:spPr>
          <a:xfrm>
            <a:off x="1028520" y="1666080"/>
            <a:ext cx="3905280" cy="3905280"/>
          </a:xfrm>
          <a:custGeom>
            <a:avLst/>
            <a:gdLst/>
            <a:ahLst/>
            <a:cxnLst/>
            <a:rect l="l" t="t" r="r" b="b"/>
            <a:pathLst>
              <a:path w="1952942" h="1952941">
                <a:moveTo>
                  <a:pt x="340262" y="851466"/>
                </a:moveTo>
              </a:path>
            </a:pathLst>
          </a:custGeom>
          <a:noFill/>
          <a:ln>
            <a:solidFill>
              <a:schemeClr val="accent1">
                <a:hueOff val="0"/>
                <a:satOff val="0"/>
                <a:lumOff val="0"/>
                <a:alphaOff val="0"/>
              </a:schemeClr>
            </a:solidFill>
            <a:round/>
          </a:ln>
        </p:spPr>
        <p:style>
          <a:lnRef idx="1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Tabelle Grün (Beispiel)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9" name="CustomShape 2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0" name="CustomShape 3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0D19C441-27CD-4F5D-B5BE-EED196B2585B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29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381" name="Table 4"/>
          <p:cNvGraphicFramePr/>
          <p:nvPr/>
        </p:nvGraphicFramePr>
        <p:xfrm>
          <a:off x="371520" y="1052640"/>
          <a:ext cx="11412720" cy="1934280"/>
        </p:xfrm>
        <a:graphic>
          <a:graphicData uri="http://schemas.openxmlformats.org/drawingml/2006/table">
            <a:tbl>
              <a:tblPr/>
              <a:tblGrid>
                <a:gridCol w="3781800"/>
                <a:gridCol w="3814920"/>
                <a:gridCol w="3816000"/>
              </a:tblGrid>
              <a:tr h="64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Überschrift 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6480" marR="964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86B8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Überschrift 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6480" marR="964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86B8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Überschrift 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6480" marR="964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86B81A"/>
                    </a:solidFill>
                  </a:tcPr>
                </a:tc>
              </a:tr>
              <a:tr h="64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Background-color RGB: 200/220/155 Transparenz: 0%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6480" marR="964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Background-color RGB 200/220/155 Transparenz: 0%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6480" marR="964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Background-color RGB 200/220/155 Transparenz: 0%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6480" marR="964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</a:tr>
              <a:tr h="6447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Background-color RGB: 230/240/200 Transparenz: 30%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6480" marR="964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Background-color RGB: 230/240/200 Transparenz: 30%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6480" marR="964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Background-color RGB: 230/240/200 Transparenz: 30%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6480" marR="9648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>
                        <a:alpha val="7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PowerPoint Vorlage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369000" y="1052640"/>
            <a:ext cx="11415240" cy="5902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457200" indent="-456480">
              <a:lnSpc>
                <a:spcPct val="100000"/>
              </a:lnSpc>
              <a:buClr>
                <a:srgbClr val="83B81A"/>
              </a:buClr>
              <a:buFont typeface="Arial"/>
              <a:buChar char="-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Vorbereitung</a:t>
            </a:r>
            <a:r>
              <a:rPr lang="en-US" sz="2800" b="0" strike="noStrike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	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Internetseite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Dokumentation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Forum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Versionsverwaltung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Bug Tracker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Lizenz</a:t>
            </a:r>
            <a:endParaRPr lang="en-US" sz="2800" b="0" strike="noStrike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480">
              <a:lnSpc>
                <a:spcPct val="100000"/>
              </a:lnSpc>
              <a:buClr>
                <a:srgbClr val="83B81A"/>
              </a:buClr>
              <a:buFont typeface="Arial"/>
              <a:buChar char="-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Entscheidungsfindung</a:t>
            </a:r>
            <a:r>
              <a:rPr lang="en-US" sz="2800" b="0" strike="noStrike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7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Diktatoren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7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Demokratien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6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CustomShape 4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455F5E55-24E6-482A-96E5-D9D517A6E4E2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3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Tabelle Grau (Beispiel)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CustomShape 2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4" name="CustomShape 3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A8165133-0D6C-4B54-9E99-7DF3DC21E10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30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385" name="Table 4"/>
          <p:cNvGraphicFramePr/>
          <p:nvPr/>
        </p:nvGraphicFramePr>
        <p:xfrm>
          <a:off x="371520" y="1052640"/>
          <a:ext cx="11412000" cy="2005584"/>
        </p:xfrm>
        <a:graphic>
          <a:graphicData uri="http://schemas.openxmlformats.org/drawingml/2006/table">
            <a:tbl>
              <a:tblPr/>
              <a:tblGrid>
                <a:gridCol w="3440880"/>
                <a:gridCol w="4398480"/>
                <a:gridCol w="3572640"/>
              </a:tblGrid>
              <a:tr h="354600"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</a:pPr>
                      <a:r>
                        <a:rPr lang="en-US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4200" marR="124200">
                    <a:lnL w="648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648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83B8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</a:pPr>
                      <a:r>
                        <a:rPr lang="en-US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4200" marR="12420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648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83B81A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0000"/>
                        </a:lnSpc>
                      </a:pPr>
                      <a:r>
                        <a:rPr lang="en-US" sz="1600" b="0" strike="noStrike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4200" marR="124200">
                    <a:lnL w="1872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83B81A"/>
                    </a:solidFill>
                  </a:tcPr>
                </a:tc>
              </a:tr>
              <a:tr h="81864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 Bold"/>
                          <a:ea typeface="ＭＳ Ｐゴシック"/>
                        </a:rPr>
                        <a:t>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4200" marR="124200">
                    <a:lnL w="1224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ADCDE"/>
                    </a:solidFill>
                  </a:tcPr>
                </a:tc>
                <a:tc>
                  <a:txBody>
                    <a:bodyPr/>
                    <a:lstStyle/>
                    <a:p>
                      <a:pPr marL="181080" indent="-180360">
                        <a:lnSpc>
                          <a:spcPct val="100000"/>
                        </a:lnSpc>
                        <a:buClr>
                          <a:srgbClr val="00844D"/>
                        </a:buClr>
                        <a:buFont typeface="Times"/>
                        <a:buChar char="•"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 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181080" indent="-180360">
                        <a:lnSpc>
                          <a:spcPct val="100000"/>
                        </a:lnSpc>
                        <a:buClr>
                          <a:srgbClr val="00844D"/>
                        </a:buClr>
                        <a:buFont typeface="Times"/>
                        <a:buChar char="•"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 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181080" indent="-180360">
                        <a:lnSpc>
                          <a:spcPct val="100000"/>
                        </a:lnSpc>
                        <a:buClr>
                          <a:srgbClr val="00844D"/>
                        </a:buClr>
                        <a:buFont typeface="Times"/>
                        <a:buChar char="•"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 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4200" marR="12420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ADCDE"/>
                    </a:solidFill>
                  </a:tcPr>
                </a:tc>
                <a:tc>
                  <a:txBody>
                    <a:bodyPr/>
                    <a:lstStyle/>
                    <a:p>
                      <a:pPr marL="181080" indent="-180360">
                        <a:lnSpc>
                          <a:spcPct val="100000"/>
                        </a:lnSpc>
                        <a:buClr>
                          <a:srgbClr val="00844D"/>
                        </a:buClr>
                        <a:buFont typeface="Times"/>
                        <a:buChar char="•"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 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4200" marR="124200">
                    <a:lnL w="1872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ADCDE"/>
                    </a:solidFill>
                  </a:tcPr>
                </a:tc>
              </a:tr>
              <a:tr h="7873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 Bold"/>
                          <a:ea typeface="ＭＳ Ｐゴシック"/>
                        </a:rPr>
                        <a:t>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4200" marR="124200">
                    <a:lnL w="1224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ADCDE"/>
                    </a:solidFill>
                  </a:tcPr>
                </a:tc>
                <a:tc>
                  <a:txBody>
                    <a:bodyPr/>
                    <a:lstStyle/>
                    <a:p>
                      <a:pPr marL="181080" indent="-180360">
                        <a:lnSpc>
                          <a:spcPct val="100000"/>
                        </a:lnSpc>
                        <a:buClr>
                          <a:srgbClr val="00844D"/>
                        </a:buClr>
                        <a:buFont typeface="Times"/>
                        <a:buChar char="•"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 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181080" indent="-180360">
                        <a:lnSpc>
                          <a:spcPct val="100000"/>
                        </a:lnSpc>
                        <a:buClr>
                          <a:srgbClr val="00844D"/>
                        </a:buClr>
                        <a:buFont typeface="Times"/>
                        <a:buChar char="•"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 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marL="181080" indent="-180360">
                        <a:lnSpc>
                          <a:spcPct val="100000"/>
                        </a:lnSpc>
                        <a:buClr>
                          <a:srgbClr val="00844D"/>
                        </a:buClr>
                        <a:buFont typeface="Times"/>
                        <a:buChar char="•"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 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4200" marR="124200">
                    <a:lnL w="18720">
                      <a:solidFill>
                        <a:srgbClr val="FFFFFF"/>
                      </a:solidFill>
                    </a:lnL>
                    <a:lnR w="1872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ADCDE"/>
                    </a:solidFill>
                  </a:tcPr>
                </a:tc>
                <a:tc>
                  <a:txBody>
                    <a:bodyPr/>
                    <a:lstStyle/>
                    <a:p>
                      <a:pPr marL="181080" indent="-180360">
                        <a:lnSpc>
                          <a:spcPct val="100000"/>
                        </a:lnSpc>
                        <a:buClr>
                          <a:srgbClr val="00844D"/>
                        </a:buClr>
                        <a:buFont typeface="Times"/>
                        <a:buChar char="•"/>
                      </a:pPr>
                      <a:r>
                        <a:rPr lang="en-US" sz="16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Text Tabelle Text Tabelle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124200" marR="124200">
                    <a:lnL w="1872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8720">
                      <a:solidFill>
                        <a:srgbClr val="FFFFFF"/>
                      </a:solidFill>
                    </a:lnT>
                    <a:lnB w="18720">
                      <a:solidFill>
                        <a:srgbClr val="FFFFFF"/>
                      </a:solidFill>
                    </a:lnB>
                    <a:solidFill>
                      <a:srgbClr val="DADCDE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Diagramm (Beispiel)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7" name="CustomShape 2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8" name="CustomShape 3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D8397B76-1650-46F5-AB54-2AEE4914C5F9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31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389" name="Inhaltsplatzhalter 14"/>
          <p:cNvGraphicFramePr/>
          <p:nvPr/>
        </p:nvGraphicFramePr>
        <p:xfrm>
          <a:off x="371520" y="1052640"/>
          <a:ext cx="11411640" cy="47523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90" name="CustomShape 4"/>
          <p:cNvSpPr/>
          <p:nvPr/>
        </p:nvSpPr>
        <p:spPr>
          <a:xfrm>
            <a:off x="4439880" y="3412800"/>
            <a:ext cx="2653560" cy="359640"/>
          </a:xfrm>
          <a:prstGeom prst="rect">
            <a:avLst/>
          </a:prstGeom>
          <a:solidFill>
            <a:srgbClr val="FF00FF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bitte Grafik oder Bild einfügen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Listen (Beispiel)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2" name="CustomShape 2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3" name="CustomShape 3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3852C41E-9948-4C43-A9B4-8375213E4E7F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32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394" name="Table 4"/>
          <p:cNvGraphicFramePr/>
          <p:nvPr/>
        </p:nvGraphicFramePr>
        <p:xfrm>
          <a:off x="371520" y="1052640"/>
          <a:ext cx="11412000" cy="4374000"/>
        </p:xfrm>
        <a:graphic>
          <a:graphicData uri="http://schemas.openxmlformats.org/drawingml/2006/table">
            <a:tbl>
              <a:tblPr/>
              <a:tblGrid>
                <a:gridCol w="5679720"/>
                <a:gridCol w="5732280"/>
              </a:tblGrid>
              <a:tr h="486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Studierende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6643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</a:tr>
              <a:tr h="486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Studierende Furtwangen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3534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/>
                    </a:solidFill>
                  </a:tcPr>
                </a:tc>
              </a:tr>
              <a:tr h="486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Studierende Schwenningen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2491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</a:tr>
              <a:tr h="486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Studierende Tuttlingen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618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/>
                    </a:solidFill>
                  </a:tcPr>
                </a:tc>
              </a:tr>
              <a:tr h="486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Fakultäten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9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</a:tr>
              <a:tr h="486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Studiengänge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51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/>
                    </a:solidFill>
                  </a:tcPr>
                </a:tc>
              </a:tr>
              <a:tr h="486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Bachelorstudiengänge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30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</a:tr>
              <a:tr h="486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</a:rPr>
                        <a:t>Masterstudiengänge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21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6F0C8"/>
                    </a:solidFill>
                  </a:tcPr>
                </a:tc>
              </a:tr>
              <a:tr h="486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Professuren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 Narrow"/>
                          <a:ea typeface="ＭＳ Ｐゴシック"/>
                        </a:rPr>
                        <a:t>172</a:t>
                      </a:r>
                      <a:endParaRPr lang="en-US" sz="1800" b="0" strike="noStrike" spc="-1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4320" marR="9432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8DC9B"/>
                    </a:solidFill>
                  </a:tcPr>
                </a:tc>
              </a:tr>
            </a:tbl>
          </a:graphicData>
        </a:graphic>
      </p:graphicFrame>
      <p:sp>
        <p:nvSpPr>
          <p:cNvPr id="395" name="CustomShape 5"/>
          <p:cNvSpPr/>
          <p:nvPr/>
        </p:nvSpPr>
        <p:spPr>
          <a:xfrm>
            <a:off x="7848360" y="5827320"/>
            <a:ext cx="3436200" cy="30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80000"/>
              </a:lnSpc>
            </a:pPr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Stand: Wintersemester 2015/16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6" name="CustomShape 6"/>
          <p:cNvSpPr/>
          <p:nvPr/>
        </p:nvSpPr>
        <p:spPr>
          <a:xfrm>
            <a:off x="4768920" y="3152880"/>
            <a:ext cx="2653560" cy="519480"/>
          </a:xfrm>
          <a:prstGeom prst="rect">
            <a:avLst/>
          </a:prstGeom>
          <a:solidFill>
            <a:srgbClr val="FF00FF"/>
          </a:solidFill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bitte Daten eintragen oder löschen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Links zum Corporate Design der HFU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8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E944F8F8-75A4-40E2-9B65-E967906DD156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33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9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0" name="CustomShape 4"/>
          <p:cNvSpPr/>
          <p:nvPr/>
        </p:nvSpPr>
        <p:spPr>
          <a:xfrm>
            <a:off x="642960" y="2039760"/>
            <a:ext cx="10641600" cy="89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80000"/>
              </a:lnSpc>
            </a:pPr>
            <a:r>
              <a:rPr lang="en-US" sz="2400" b="1" strike="noStrike" spc="-1">
                <a:solidFill>
                  <a:srgbClr val="707173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Sie finden alle Downloadbaren HFU-CD Elemente unter: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r>
              <a:rPr lang="en-US" sz="2400" b="1" strike="noStrike" spc="-1">
                <a:solidFill>
                  <a:srgbClr val="86B81A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https://marke.hs-furtwangen.de/home/download/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CustomShape 5"/>
          <p:cNvSpPr/>
          <p:nvPr/>
        </p:nvSpPr>
        <p:spPr>
          <a:xfrm>
            <a:off x="774720" y="3573000"/>
            <a:ext cx="10641600" cy="89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80000"/>
              </a:lnSpc>
            </a:pPr>
            <a:r>
              <a:rPr lang="en-US" sz="2400" b="1" strike="noStrike" spc="-1">
                <a:solidFill>
                  <a:srgbClr val="707173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Einblick in den HFU-Corporate Design Leitfaden finden Sie unter: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80000"/>
              </a:lnSpc>
            </a:pPr>
            <a:r>
              <a:rPr lang="en-US" sz="2400" b="1" strike="noStrike" spc="-1">
                <a:solidFill>
                  <a:srgbClr val="86B81A"/>
                </a:solidFill>
                <a:uFill>
                  <a:solidFill>
                    <a:srgbClr val="FFFFFF"/>
                  </a:solidFill>
                </a:uFill>
                <a:latin typeface="Arial Narrow"/>
                <a:ea typeface="DejaVu Sans"/>
              </a:rPr>
              <a:t>https://marke.hs-furtwangen.de/fileadmin/user_upload/Downloads/CDManual_2014.pdf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TextShape 1"/>
          <p:cNvSpPr txBox="1"/>
          <p:nvPr/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3" name="TextShape 2"/>
          <p:cNvSpPr txBox="1"/>
          <p:nvPr/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4" name="TextShape 3"/>
          <p:cNvSpPr txBox="1"/>
          <p:nvPr/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05" name="Grafik 404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406" name="Grafik 405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Einführung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91CB03AE-220E-414D-85B9-608B933777E2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4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TextShape 4"/>
          <p:cNvSpPr txBox="1"/>
          <p:nvPr/>
        </p:nvSpPr>
        <p:spPr>
          <a:xfrm>
            <a:off x="700200" y="1188720"/>
            <a:ext cx="4786200" cy="31089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457200" indent="-456480">
              <a:lnSpc>
                <a:spcPct val="100000"/>
              </a:lnSpc>
              <a:buClr>
                <a:srgbClr val="83B81A"/>
              </a:buClr>
              <a:buFont typeface="Arial"/>
              <a:buChar char="-"/>
            </a:pPr>
            <a:r>
              <a:rPr lang="en-US" sz="2800" b="0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3640">
              <a:lnSpc>
                <a:spcPct val="100000"/>
              </a:lnSpc>
              <a:buClr>
                <a:srgbClr val="000000"/>
              </a:buClr>
              <a:buSzPct val="75000"/>
              <a:buFont typeface="Symbol"/>
              <a:buChar char=""/>
            </a:pPr>
            <a:r>
              <a:rPr lang="en-US" sz="2800" b="0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CustomShape 5"/>
          <p:cNvSpPr/>
          <p:nvPr/>
        </p:nvSpPr>
        <p:spPr>
          <a:xfrm>
            <a:off x="472680" y="1848240"/>
            <a:ext cx="2270520" cy="1188720"/>
          </a:xfrm>
          <a:prstGeom prst="round2SameRect">
            <a:avLst>
              <a:gd name="adj1" fmla="val 16667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/>
            <a:r>
              <a:rPr lang="en-US" sz="2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Neue Idee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3" name="CustomShape 6"/>
          <p:cNvSpPr/>
          <p:nvPr/>
        </p:nvSpPr>
        <p:spPr>
          <a:xfrm rot="1593600">
            <a:off x="3081960" y="2726280"/>
            <a:ext cx="450720" cy="394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ustomShape 7"/>
          <p:cNvSpPr/>
          <p:nvPr/>
        </p:nvSpPr>
        <p:spPr>
          <a:xfrm>
            <a:off x="3673080" y="2928960"/>
            <a:ext cx="2270520" cy="1188720"/>
          </a:xfrm>
          <a:prstGeom prst="round2SameRect">
            <a:avLst>
              <a:gd name="adj1" fmla="val 16667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/>
            <a:r>
              <a:rPr lang="en-US" sz="2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Recherche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CustomShape 8"/>
          <p:cNvSpPr/>
          <p:nvPr/>
        </p:nvSpPr>
        <p:spPr>
          <a:xfrm rot="1593600">
            <a:off x="6159960" y="3828960"/>
            <a:ext cx="450720" cy="394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9"/>
          <p:cNvSpPr/>
          <p:nvPr/>
        </p:nvSpPr>
        <p:spPr>
          <a:xfrm>
            <a:off x="6710040" y="3965040"/>
            <a:ext cx="2270520" cy="1188720"/>
          </a:xfrm>
          <a:prstGeom prst="round2SameRect">
            <a:avLst>
              <a:gd name="adj1" fmla="val 16667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/>
            <a:r>
              <a:rPr lang="en-US" sz="2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Vorbereitung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CustomShape 10"/>
          <p:cNvSpPr/>
          <p:nvPr/>
        </p:nvSpPr>
        <p:spPr>
          <a:xfrm>
            <a:off x="9708120" y="5009760"/>
            <a:ext cx="2270520" cy="1188720"/>
          </a:xfrm>
          <a:prstGeom prst="round2SameRect">
            <a:avLst>
              <a:gd name="adj1" fmla="val 16667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/>
            <a:r>
              <a:rPr lang="en-US" sz="2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Arbeit</a:t>
            </a:r>
            <a:endParaRPr lang="en-US" sz="26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CustomShape 11"/>
          <p:cNvSpPr/>
          <p:nvPr/>
        </p:nvSpPr>
        <p:spPr>
          <a:xfrm rot="1593600">
            <a:off x="9192960" y="5017680"/>
            <a:ext cx="450720" cy="394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Einführung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F93E99E6-3D1D-430B-9DA1-C4F17FB47E6D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5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TextShape 4"/>
          <p:cNvSpPr txBox="1"/>
          <p:nvPr/>
        </p:nvSpPr>
        <p:spPr>
          <a:xfrm>
            <a:off x="700200" y="1188720"/>
            <a:ext cx="7255080" cy="37515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720">
              <a:lnSpc>
                <a:spcPct val="100000"/>
              </a:lnSpc>
              <a:buClr>
                <a:srgbClr val="83B81A"/>
              </a:buClr>
            </a:pPr>
            <a:r>
              <a:rPr lang="en-US" sz="2800" b="0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07520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en-US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Recherche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839520" lvl="1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en-US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Gibt</a:t>
            </a: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en-US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es</a:t>
            </a: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en-US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so </a:t>
            </a:r>
            <a:r>
              <a:rPr lang="en-US" sz="28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etwas</a:t>
            </a:r>
            <a:r>
              <a:rPr lang="en-US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en-US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schon</a:t>
            </a: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? </a:t>
            </a:r>
          </a:p>
          <a:p>
            <a:pPr marL="1055520" lvl="5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Google (</a:t>
            </a:r>
            <a:r>
              <a:rPr lang="en-US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ist</a:t>
            </a: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en-US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dein</a:t>
            </a: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en-US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Freud)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055520" lvl="5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GitHub.com </a:t>
            </a:r>
          </a:p>
          <a:p>
            <a:pPr marL="1055520" lvl="5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OpenHub.net</a:t>
            </a:r>
          </a:p>
          <a:p>
            <a:pPr marL="1055520" lvl="5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…</a:t>
            </a:r>
          </a:p>
          <a:p>
            <a:pPr marL="839520" lvl="4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Free Software Directory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Einführung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62A2E909-2316-4D9F-AC6A-CA5FE0EDA596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6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TextShape 4"/>
          <p:cNvSpPr txBox="1"/>
          <p:nvPr/>
        </p:nvSpPr>
        <p:spPr>
          <a:xfrm>
            <a:off x="829092" y="2150923"/>
            <a:ext cx="9083880" cy="31089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457200" indent="-456480">
              <a:lnSpc>
                <a:spcPct val="100000"/>
              </a:lnSpc>
              <a:buClr>
                <a:srgbClr val="83B81A"/>
              </a:buClr>
              <a:buFont typeface="Arial"/>
              <a:buChar char="-"/>
            </a:pPr>
            <a:r>
              <a:rPr lang="en-US" sz="2800" b="0" strike="noStrike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Recherche</a:t>
            </a:r>
            <a:r>
              <a:rPr lang="en-US" sz="2800" b="0" strike="noStrike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endParaRPr lang="en-US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720" lvl="5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Problem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gelöst 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		→	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Freuen 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und anwenden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296720" lvl="5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Problem in 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Bearbeitung 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	→ 	Freuen und mithelfen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296720" lvl="5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Problem unbehandelt 	→	</a:t>
            </a:r>
            <a:r>
              <a:rPr lang="de-DE" sz="28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eigenes 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Projekt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457200" indent="-456480">
              <a:lnSpc>
                <a:spcPct val="100000"/>
              </a:lnSpc>
              <a:buClr>
                <a:srgbClr val="83B81A"/>
              </a:buClr>
              <a:buFont typeface="Arial"/>
              <a:buChar char="-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Einführung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62A2E909-2316-4D9F-AC6A-CA5FE0EDA596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7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TextShape 5"/>
          <p:cNvSpPr txBox="1"/>
          <p:nvPr/>
        </p:nvSpPr>
        <p:spPr>
          <a:xfrm>
            <a:off x="612000" y="1764176"/>
            <a:ext cx="9083880" cy="31089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457200" indent="-456480">
              <a:lnSpc>
                <a:spcPct val="100000"/>
              </a:lnSpc>
              <a:buClr>
                <a:srgbClr val="83B81A"/>
              </a:buClr>
              <a:buFont typeface="Arial"/>
              <a:buChar char="-"/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720" lvl="1" indent="-456480">
              <a:lnSpc>
                <a:spcPct val="100000"/>
              </a:lnSpc>
              <a:buClr>
                <a:srgbClr val="83B81A"/>
              </a:buClr>
              <a:buSzPct val="75000"/>
              <a:buFont typeface="Arial"/>
              <a:buChar char="-"/>
            </a:pPr>
            <a:r>
              <a:rPr lang="x-non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Namen aussuchen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296720" lvl="5" indent="-456480">
              <a:lnSpc>
                <a:spcPct val="100000"/>
              </a:lnSpc>
              <a:buClr>
                <a:srgbClr val="83B81A"/>
              </a:buClr>
              <a:buSzPct val="45000"/>
              <a:buFont typeface="Arial"/>
              <a:buChar char="-"/>
            </a:pPr>
            <a:r>
              <a:rPr lang="x-non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Nicht vergeben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296720" lvl="5" indent="-456480">
              <a:lnSpc>
                <a:spcPct val="100000"/>
              </a:lnSpc>
              <a:buClr>
                <a:srgbClr val="83B81A"/>
              </a:buClr>
              <a:buSzPct val="4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Bleibt im </a:t>
            </a:r>
            <a:r>
              <a:rPr lang="de-DE" sz="28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Gedächnis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296720" lvl="5" indent="-456480">
              <a:lnSpc>
                <a:spcPct val="100000"/>
              </a:lnSpc>
              <a:buClr>
                <a:srgbClr val="83B81A"/>
              </a:buClr>
              <a:buSzPct val="4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Hat was mit der Funktion zu tun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296720" lvl="5" indent="-456480">
              <a:lnSpc>
                <a:spcPct val="100000"/>
              </a:lnSpc>
              <a:buClr>
                <a:srgbClr val="83B81A"/>
              </a:buClr>
              <a:buSzPct val="4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Als Domain verfügbar</a:t>
            </a:r>
            <a:r>
              <a:rPr lang="en-US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63021288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Einführung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BD145572-1728-49EF-8029-F989DE905BB8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8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TextShape 4"/>
          <p:cNvSpPr txBox="1"/>
          <p:nvPr/>
        </p:nvSpPr>
        <p:spPr>
          <a:xfrm>
            <a:off x="664200" y="252000"/>
            <a:ext cx="9083880" cy="49719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 anchor="ctr"/>
          <a:lstStyle/>
          <a:p>
            <a:pPr marL="720">
              <a:lnSpc>
                <a:spcPct val="100000"/>
              </a:lnSpc>
              <a:buClr>
                <a:srgbClr val="83B81A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720" lvl="1" indent="-456480">
              <a:buClr>
                <a:srgbClr val="83B81A"/>
              </a:buClr>
              <a:buSzPct val="75000"/>
              <a:buFont typeface="Arial"/>
              <a:buChar char="-"/>
            </a:pPr>
            <a:r>
              <a:rPr lang="x-none" sz="2800" spc="-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Lizenz</a:t>
            </a:r>
            <a:endParaRPr lang="de-DE" sz="2800" spc="-1" dirty="0" smtClean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408240" lvl="1">
              <a:buClr>
                <a:srgbClr val="83B81A"/>
              </a:buClr>
              <a:buSzPct val="75000"/>
            </a:pP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296720" lvl="2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“Do </a:t>
            </a:r>
            <a:r>
              <a:rPr lang="de-DE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Anything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de-DE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Licence</a:t>
            </a: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” (MIT Lizenz)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Erlaubt </a:t>
            </a:r>
            <a:r>
              <a:rPr lang="de-DE" sz="24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imgrunde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alles</a:t>
            </a:r>
            <a:endParaRPr lang="en-US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Keine Verantwortung</a:t>
            </a:r>
            <a:endParaRPr lang="en-US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840240" lvl="5">
              <a:buClr>
                <a:srgbClr val="83B81A"/>
              </a:buClr>
              <a:buSzPct val="45000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296720" lvl="5" indent="-456480">
              <a:buClr>
                <a:srgbClr val="83B81A"/>
              </a:buClr>
              <a:buSzPct val="45000"/>
              <a:buFont typeface="Arial"/>
              <a:buChar char="-"/>
            </a:pPr>
            <a:r>
              <a:rPr lang="de-DE" sz="28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GNU General Public </a:t>
            </a:r>
            <a:r>
              <a:rPr lang="de-DE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Licence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Wenn dein </a:t>
            </a:r>
            <a:r>
              <a:rPr lang="de-DE" sz="2400" spc="-1" dirty="0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Code </a:t>
            </a:r>
            <a:r>
              <a:rPr lang="de-DE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nicht in geschützte Programme soll</a:t>
            </a:r>
            <a:endParaRPr lang="en-US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de-DE" sz="2400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MUSS NOCH WAS HIN</a:t>
            </a:r>
            <a:endParaRPr lang="en-US" sz="24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369000" y="176040"/>
            <a:ext cx="9326880" cy="442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</a:pPr>
            <a:r>
              <a:rPr lang="en-US" sz="3200" b="1" strike="noStrike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Infrastruktur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10196280" y="6445800"/>
            <a:ext cx="1655640" cy="4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fld id="{5048B342-CB3E-4895-993E-00FDB88A3F6E}" type="slidenum"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9</a:t>
            </a:fld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369000" y="6453360"/>
            <a:ext cx="563184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Hochschule Furtwangen heute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TextShape 4"/>
          <p:cNvSpPr txBox="1"/>
          <p:nvPr/>
        </p:nvSpPr>
        <p:spPr>
          <a:xfrm>
            <a:off x="700200" y="1188720"/>
            <a:ext cx="9083880" cy="70059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720">
              <a:lnSpc>
                <a:spcPct val="100000"/>
              </a:lnSpc>
              <a:buClr>
                <a:srgbClr val="83B81A"/>
              </a:buClr>
            </a:pP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920" indent="-456480">
              <a:lnSpc>
                <a:spcPct val="100000"/>
              </a:lnSpc>
              <a:buClr>
                <a:srgbClr val="83B81A"/>
              </a:buClr>
              <a:buFont typeface="Arial"/>
              <a:buChar char="-"/>
            </a:pPr>
            <a:r>
              <a:rPr lang="en-US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Internetseite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864720" lvl="1" indent="-456480">
              <a:lnSpc>
                <a:spcPct val="100000"/>
              </a:lnSpc>
              <a:buClr>
                <a:srgbClr val="83B81A"/>
              </a:buClr>
              <a:buSzPct val="75000"/>
              <a:buFont typeface="Arial"/>
              <a:buChar char="-"/>
            </a:pPr>
            <a:r>
              <a:rPr lang="en-US" sz="28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Inhalt</a:t>
            </a:r>
            <a:endParaRPr lang="en-US" sz="28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lnSpc>
                <a:spcPct val="100000"/>
              </a:lnSpc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Die </a:t>
            </a:r>
            <a:r>
              <a:rPr lang="en-US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Beschreibung</a:t>
            </a:r>
            <a:endParaRPr lang="en-US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lnSpc>
                <a:spcPct val="100000"/>
              </a:lnSpc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Features und Requirements</a:t>
            </a:r>
          </a:p>
          <a:p>
            <a:pPr marL="1830240" lvl="3" indent="-457200">
              <a:lnSpc>
                <a:spcPct val="100000"/>
              </a:lnSpc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Status</a:t>
            </a:r>
          </a:p>
          <a:p>
            <a:pPr marL="1830240" lvl="3" indent="-457200">
              <a:lnSpc>
                <a:spcPct val="100000"/>
              </a:lnSpc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Dokumentation</a:t>
            </a:r>
            <a:endParaRPr lang="en-US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lnSpc>
                <a:spcPct val="100000"/>
              </a:lnSpc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Versionskontrolle</a:t>
            </a:r>
            <a:r>
              <a:rPr lang="en-US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en-US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Z</a:t>
            </a:r>
            <a:r>
              <a:rPr lang="en-US" sz="2400" spc="-1" dirty="0" err="1" smtClean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ugriff</a:t>
            </a:r>
            <a:endParaRPr lang="en-US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lnSpc>
                <a:spcPct val="100000"/>
              </a:lnSpc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Bugtracker</a:t>
            </a:r>
            <a:r>
              <a:rPr lang="en-US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 </a:t>
            </a:r>
            <a:r>
              <a:rPr lang="en-US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Zugriff</a:t>
            </a:r>
            <a:endParaRPr lang="en-US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  <a:p>
            <a:pPr marL="1830240" lvl="3" indent="-457200">
              <a:lnSpc>
                <a:spcPct val="100000"/>
              </a:lnSpc>
              <a:buClr>
                <a:srgbClr val="83B81A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2400" spc="-1" dirty="0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Forum </a:t>
            </a:r>
            <a:r>
              <a:rPr lang="en-US" sz="2400" spc="-1" dirty="0" err="1">
                <a:solidFill>
                  <a:srgbClr val="292929"/>
                </a:solidFill>
                <a:uFill>
                  <a:solidFill>
                    <a:srgbClr val="FFFFFF"/>
                  </a:solidFill>
                </a:uFill>
                <a:latin typeface="Arial Narrow"/>
              </a:rPr>
              <a:t>Zugriff</a:t>
            </a:r>
            <a:endParaRPr lang="en-US" sz="2400" spc="-1" dirty="0">
              <a:solidFill>
                <a:srgbClr val="292929"/>
              </a:solidFill>
              <a:uFill>
                <a:solidFill>
                  <a:srgbClr val="FFFFFF"/>
                </a:solidFill>
              </a:uFill>
              <a:latin typeface="Arial Narro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984</Words>
  <Application>Microsoft Office PowerPoint</Application>
  <PresentationFormat>Benutzerdefiniert</PresentationFormat>
  <Paragraphs>420</Paragraphs>
  <Slides>34</Slides>
  <Notes>4</Notes>
  <HiddenSlides>0</HiddenSlides>
  <MMClips>0</MMClips>
  <ScaleCrop>false</ScaleCrop>
  <HeadingPairs>
    <vt:vector size="4" baseType="variant">
      <vt:variant>
        <vt:lpstr>Design</vt:lpstr>
      </vt:variant>
      <vt:variant>
        <vt:i4>6</vt:i4>
      </vt:variant>
      <vt:variant>
        <vt:lpstr>Folientitel</vt:lpstr>
      </vt:variant>
      <vt:variant>
        <vt:i4>34</vt:i4>
      </vt:variant>
    </vt:vector>
  </HeadingPairs>
  <TitlesOfParts>
    <vt:vector size="40" baseType="lpstr">
      <vt:lpstr>Office Theme</vt:lpstr>
      <vt:lpstr>Office Theme</vt:lpstr>
      <vt:lpstr>Office Theme</vt:lpstr>
      <vt:lpstr>Office Theme</vt:lpstr>
      <vt:lpstr>Office Theme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Hochschule Furtwangen</dc:title>
  <dc:creator>kin(at)hs-furtwangen.de</dc:creator>
  <cp:keywords>PPT-Vorlage</cp:keywords>
  <cp:lastModifiedBy>Uli</cp:lastModifiedBy>
  <cp:revision>148</cp:revision>
  <dcterms:created xsi:type="dcterms:W3CDTF">2015-10-13T10:29:52Z</dcterms:created>
  <dcterms:modified xsi:type="dcterms:W3CDTF">2017-04-17T18:07:35Z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Manager">
    <vt:lpwstr>Edmund Kintzinger</vt:lpwstr>
  </property>
  <property fmtid="{D5CDD505-2E9C-101B-9397-08002B2CF9AE}" pid="8" name="Notes">
    <vt:i4>1</vt:i4>
  </property>
  <property fmtid="{D5CDD505-2E9C-101B-9397-08002B2CF9AE}" pid="9" name="PresentationFormat">
    <vt:lpwstr>Benutzerdefiniert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12</vt:i4>
  </property>
  <property fmtid="{D5CDD505-2E9C-101B-9397-08002B2CF9AE}" pid="13" name="Tfs.IsStoryboard">
    <vt:bool>true</vt:bool>
  </property>
</Properties>
</file>